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media/image12.jpg" ContentType="image/jpeg"/>
  <Override PartName="/ppt/media/image25.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2" r:id="rId3"/>
  </p:sldMasterIdLst>
  <p:notesMasterIdLst>
    <p:notesMasterId r:id="rId41"/>
  </p:notesMasterIdLst>
  <p:handoutMasterIdLst>
    <p:handoutMasterId r:id="rId42"/>
  </p:handoutMasterIdLst>
  <p:sldIdLst>
    <p:sldId id="256" r:id="rId4"/>
    <p:sldId id="362" r:id="rId5"/>
    <p:sldId id="361" r:id="rId6"/>
    <p:sldId id="453" r:id="rId7"/>
    <p:sldId id="454" r:id="rId8"/>
    <p:sldId id="455" r:id="rId9"/>
    <p:sldId id="399" r:id="rId10"/>
    <p:sldId id="482" r:id="rId11"/>
    <p:sldId id="483" r:id="rId12"/>
    <p:sldId id="488" r:id="rId13"/>
    <p:sldId id="484" r:id="rId14"/>
    <p:sldId id="486" r:id="rId15"/>
    <p:sldId id="487" r:id="rId16"/>
    <p:sldId id="489" r:id="rId17"/>
    <p:sldId id="485" r:id="rId18"/>
    <p:sldId id="490" r:id="rId19"/>
    <p:sldId id="491" r:id="rId20"/>
    <p:sldId id="493" r:id="rId21"/>
    <p:sldId id="492" r:id="rId22"/>
    <p:sldId id="468" r:id="rId23"/>
    <p:sldId id="498" r:id="rId24"/>
    <p:sldId id="499" r:id="rId25"/>
    <p:sldId id="500" r:id="rId26"/>
    <p:sldId id="501" r:id="rId27"/>
    <p:sldId id="406" r:id="rId28"/>
    <p:sldId id="407" r:id="rId29"/>
    <p:sldId id="283" r:id="rId30"/>
    <p:sldId id="284" r:id="rId31"/>
    <p:sldId id="502" r:id="rId32"/>
    <p:sldId id="494" r:id="rId33"/>
    <p:sldId id="495" r:id="rId34"/>
    <p:sldId id="496" r:id="rId35"/>
    <p:sldId id="503" r:id="rId36"/>
    <p:sldId id="504" r:id="rId37"/>
    <p:sldId id="505" r:id="rId38"/>
    <p:sldId id="506" r:id="rId39"/>
    <p:sldId id="290" r:id="rId40"/>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ACC"/>
    <a:srgbClr val="E06666"/>
    <a:srgbClr val="FDF063"/>
    <a:srgbClr val="FAFD8B"/>
    <a:srgbClr val="009383"/>
    <a:srgbClr val="C7E824"/>
    <a:srgbClr val="ECFE44"/>
    <a:srgbClr val="D4E5F4"/>
    <a:srgbClr val="008A3E"/>
    <a:srgbClr val="FCF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71" d="100"/>
          <a:sy n="71" d="100"/>
        </p:scale>
        <p:origin x="420"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sz="1400" b="1" i="0" baseline="0" dirty="0"/>
              <a:t>Datos sobre desahucios en España (2008-2023) = </a:t>
            </a:r>
            <a:r>
              <a:rPr lang="es-ES" sz="1400" b="1" i="0" baseline="0" dirty="0">
                <a:solidFill>
                  <a:srgbClr val="FF0000"/>
                </a:solidFill>
              </a:rPr>
              <a:t>820.078 desahucios</a:t>
            </a:r>
            <a:endParaRPr lang="es-ES" sz="1400" dirty="0">
              <a:solidFill>
                <a:srgbClr val="FF0000"/>
              </a:solidFill>
            </a:endParaRPr>
          </a:p>
        </c:rich>
      </c:tx>
      <c:overlay val="0"/>
    </c:title>
    <c:autoTitleDeleted val="0"/>
    <c:plotArea>
      <c:layout/>
      <c:lineChart>
        <c:grouping val="standard"/>
        <c:varyColors val="0"/>
        <c:ser>
          <c:idx val="0"/>
          <c:order val="0"/>
          <c:tx>
            <c:strRef>
              <c:f>Hoja1!$B$1</c:f>
              <c:strCache>
                <c:ptCount val="1"/>
                <c:pt idx="0">
                  <c:v>Lanzamientos recibidos</c:v>
                </c:pt>
              </c:strCache>
            </c:strRef>
          </c:tx>
          <c:marker>
            <c:symbol val="none"/>
          </c:marker>
          <c:cat>
            <c:numRef>
              <c:f>Hoja1!$A$3:$A$17</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Hoja1!$B$3:$B$17</c:f>
              <c:numCache>
                <c:formatCode>#,##0</c:formatCode>
                <c:ptCount val="15"/>
                <c:pt idx="0">
                  <c:v>35422</c:v>
                </c:pt>
                <c:pt idx="1">
                  <c:v>49227</c:v>
                </c:pt>
                <c:pt idx="2">
                  <c:v>62121</c:v>
                </c:pt>
                <c:pt idx="3">
                  <c:v>70257</c:v>
                </c:pt>
                <c:pt idx="4">
                  <c:v>65182</c:v>
                </c:pt>
                <c:pt idx="5">
                  <c:v>69233</c:v>
                </c:pt>
                <c:pt idx="6">
                  <c:v>69631</c:v>
                </c:pt>
                <c:pt idx="7">
                  <c:v>67030</c:v>
                </c:pt>
                <c:pt idx="8">
                  <c:v>69693</c:v>
                </c:pt>
                <c:pt idx="9">
                  <c:v>72023</c:v>
                </c:pt>
                <c:pt idx="10">
                  <c:v>68247</c:v>
                </c:pt>
                <c:pt idx="11">
                  <c:v>53911</c:v>
                </c:pt>
                <c:pt idx="12">
                  <c:v>65306</c:v>
                </c:pt>
                <c:pt idx="13">
                  <c:v>63352</c:v>
                </c:pt>
                <c:pt idx="14" formatCode="General">
                  <c:v>50502</c:v>
                </c:pt>
              </c:numCache>
            </c:numRef>
          </c:val>
          <c:smooth val="0"/>
          <c:extLst>
            <c:ext xmlns:c16="http://schemas.microsoft.com/office/drawing/2014/chart" uri="{C3380CC4-5D6E-409C-BE32-E72D297353CC}">
              <c16:uniqueId val="{00000000-C112-431A-BC40-EA9ACED2D1EC}"/>
            </c:ext>
          </c:extLst>
        </c:ser>
        <c:ser>
          <c:idx val="1"/>
          <c:order val="1"/>
          <c:tx>
            <c:strRef>
              <c:f>Hoja1!$C$1</c:f>
              <c:strCache>
                <c:ptCount val="1"/>
                <c:pt idx="0">
                  <c:v>Lanzamientos con cumplimiento efectivo</c:v>
                </c:pt>
              </c:strCache>
            </c:strRef>
          </c:tx>
          <c:marker>
            <c:symbol val="none"/>
          </c:marker>
          <c:cat>
            <c:numRef>
              <c:f>Hoja1!$A$3:$A$17</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Hoja1!$C$3:$C$17</c:f>
              <c:numCache>
                <c:formatCode>#,##0</c:formatCode>
                <c:ptCount val="15"/>
                <c:pt idx="0">
                  <c:v>22493</c:v>
                </c:pt>
                <c:pt idx="1">
                  <c:v>32689</c:v>
                </c:pt>
                <c:pt idx="2">
                  <c:v>40740</c:v>
                </c:pt>
                <c:pt idx="3">
                  <c:v>46408</c:v>
                </c:pt>
                <c:pt idx="4">
                  <c:v>39206</c:v>
                </c:pt>
                <c:pt idx="5">
                  <c:v>45298</c:v>
                </c:pt>
                <c:pt idx="6">
                  <c:v>42482</c:v>
                </c:pt>
                <c:pt idx="7">
                  <c:v>40479</c:v>
                </c:pt>
                <c:pt idx="8">
                  <c:v>41924</c:v>
                </c:pt>
                <c:pt idx="9">
                  <c:v>42998</c:v>
                </c:pt>
                <c:pt idx="10">
                  <c:v>39507</c:v>
                </c:pt>
                <c:pt idx="11">
                  <c:v>25290</c:v>
                </c:pt>
                <c:pt idx="12">
                  <c:v>32229</c:v>
                </c:pt>
                <c:pt idx="13">
                  <c:v>31702</c:v>
                </c:pt>
                <c:pt idx="14" formatCode="General">
                  <c:v>23577</c:v>
                </c:pt>
              </c:numCache>
            </c:numRef>
          </c:val>
          <c:smooth val="0"/>
          <c:extLst>
            <c:ext xmlns:c16="http://schemas.microsoft.com/office/drawing/2014/chart" uri="{C3380CC4-5D6E-409C-BE32-E72D297353CC}">
              <c16:uniqueId val="{00000001-C112-431A-BC40-EA9ACED2D1EC}"/>
            </c:ext>
          </c:extLst>
        </c:ser>
        <c:ser>
          <c:idx val="2"/>
          <c:order val="2"/>
          <c:tx>
            <c:strRef>
              <c:f>Hoja1!$D$1</c:f>
              <c:strCache>
                <c:ptCount val="1"/>
                <c:pt idx="0">
                  <c:v>Lanzamientos totales</c:v>
                </c:pt>
              </c:strCache>
            </c:strRef>
          </c:tx>
          <c:marker>
            <c:symbol val="none"/>
          </c:marker>
          <c:cat>
            <c:numRef>
              <c:f>Hoja1!$A$3:$A$17</c:f>
              <c:numCache>
                <c:formatCode>General</c:formatCode>
                <c:ptCount val="15"/>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numCache>
            </c:numRef>
          </c:cat>
          <c:val>
            <c:numRef>
              <c:f>Hoja1!$D$3:$D$17</c:f>
              <c:numCache>
                <c:formatCode>General</c:formatCode>
                <c:ptCount val="15"/>
                <c:pt idx="4" formatCode="#,##0">
                  <c:v>67189</c:v>
                </c:pt>
                <c:pt idx="5" formatCode="#,##0">
                  <c:v>68091</c:v>
                </c:pt>
                <c:pt idx="6" formatCode="#,##0">
                  <c:v>67359</c:v>
                </c:pt>
                <c:pt idx="7" formatCode="#,##0">
                  <c:v>63037</c:v>
                </c:pt>
                <c:pt idx="8" formatCode="#,##0">
                  <c:v>60754</c:v>
                </c:pt>
                <c:pt idx="9" formatCode="#,##0">
                  <c:v>59671</c:v>
                </c:pt>
                <c:pt idx="10" formatCode="#,##0">
                  <c:v>54006</c:v>
                </c:pt>
                <c:pt idx="11" formatCode="#,##0">
                  <c:v>29406</c:v>
                </c:pt>
                <c:pt idx="12" formatCode="#,##0">
                  <c:v>41359</c:v>
                </c:pt>
                <c:pt idx="13">
                  <c:v>38269</c:v>
                </c:pt>
                <c:pt idx="14">
                  <c:v>26659</c:v>
                </c:pt>
              </c:numCache>
            </c:numRef>
          </c:val>
          <c:smooth val="0"/>
          <c:extLst>
            <c:ext xmlns:c16="http://schemas.microsoft.com/office/drawing/2014/chart" uri="{C3380CC4-5D6E-409C-BE32-E72D297353CC}">
              <c16:uniqueId val="{00000002-C112-431A-BC40-EA9ACED2D1EC}"/>
            </c:ext>
          </c:extLst>
        </c:ser>
        <c:dLbls>
          <c:showLegendKey val="0"/>
          <c:showVal val="0"/>
          <c:showCatName val="0"/>
          <c:showSerName val="0"/>
          <c:showPercent val="0"/>
          <c:showBubbleSize val="0"/>
        </c:dLbls>
        <c:smooth val="0"/>
        <c:axId val="163929472"/>
        <c:axId val="163959936"/>
      </c:lineChart>
      <c:catAx>
        <c:axId val="163929472"/>
        <c:scaling>
          <c:orientation val="minMax"/>
        </c:scaling>
        <c:delete val="0"/>
        <c:axPos val="b"/>
        <c:numFmt formatCode="General" sourceLinked="1"/>
        <c:majorTickMark val="none"/>
        <c:minorTickMark val="none"/>
        <c:tickLblPos val="nextTo"/>
        <c:crossAx val="163959936"/>
        <c:crosses val="autoZero"/>
        <c:auto val="1"/>
        <c:lblAlgn val="ctr"/>
        <c:lblOffset val="100"/>
        <c:noMultiLvlLbl val="0"/>
      </c:catAx>
      <c:valAx>
        <c:axId val="163959936"/>
        <c:scaling>
          <c:orientation val="minMax"/>
        </c:scaling>
        <c:delete val="0"/>
        <c:axPos val="l"/>
        <c:majorGridlines/>
        <c:numFmt formatCode="#,##0" sourceLinked="1"/>
        <c:majorTickMark val="none"/>
        <c:minorTickMark val="none"/>
        <c:tickLblPos val="nextTo"/>
        <c:spPr>
          <a:ln w="9525">
            <a:noFill/>
          </a:ln>
        </c:spPr>
        <c:crossAx val="163929472"/>
        <c:crosses val="autoZero"/>
        <c:crossBetween val="between"/>
      </c:valAx>
      <c:spPr>
        <a:noFill/>
        <a:ln w="25400">
          <a:noFill/>
        </a:ln>
      </c:spPr>
    </c:plotArea>
    <c:legend>
      <c:legendPos val="b"/>
      <c:layout>
        <c:manualLayout>
          <c:xMode val="edge"/>
          <c:yMode val="edge"/>
          <c:x val="7.513454963891783E-2"/>
          <c:y val="0.85690207749336744"/>
          <c:w val="0.84529823592121545"/>
          <c:h val="0.12198467821282206"/>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s-ES"/>
              <a:t>Lanzamientos estatales según tipo (2013-2023)</a:t>
            </a:r>
          </a:p>
        </c:rich>
      </c:tx>
      <c:overlay val="0"/>
    </c:title>
    <c:autoTitleDeleted val="0"/>
    <c:plotArea>
      <c:layout/>
      <c:lineChart>
        <c:grouping val="standard"/>
        <c:varyColors val="0"/>
        <c:ser>
          <c:idx val="0"/>
          <c:order val="0"/>
          <c:tx>
            <c:strRef>
              <c:f>Hoja1!$B$1</c:f>
              <c:strCache>
                <c:ptCount val="1"/>
                <c:pt idx="0">
                  <c:v>LAU</c:v>
                </c:pt>
              </c:strCache>
            </c:strRef>
          </c:tx>
          <c:marker>
            <c:symbol val="none"/>
          </c:marker>
          <c:cat>
            <c:numRef>
              <c:f>Hoja1!$A$2:$A$12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Hoja1!$B$2:$B$12</c:f>
              <c:numCache>
                <c:formatCode>#,##0</c:formatCode>
                <c:ptCount val="11"/>
                <c:pt idx="0">
                  <c:v>38141</c:v>
                </c:pt>
                <c:pt idx="1">
                  <c:v>36044</c:v>
                </c:pt>
                <c:pt idx="2">
                  <c:v>35677</c:v>
                </c:pt>
                <c:pt idx="3">
                  <c:v>34193</c:v>
                </c:pt>
                <c:pt idx="4">
                  <c:v>35666</c:v>
                </c:pt>
                <c:pt idx="5">
                  <c:v>37285</c:v>
                </c:pt>
                <c:pt idx="6">
                  <c:v>36467</c:v>
                </c:pt>
                <c:pt idx="7">
                  <c:v>21145</c:v>
                </c:pt>
                <c:pt idx="8">
                  <c:v>28993</c:v>
                </c:pt>
                <c:pt idx="9" formatCode="General">
                  <c:v>27531</c:v>
                </c:pt>
                <c:pt idx="10" formatCode="General">
                  <c:v>19676</c:v>
                </c:pt>
              </c:numCache>
            </c:numRef>
          </c:val>
          <c:smooth val="0"/>
          <c:extLst>
            <c:ext xmlns:c16="http://schemas.microsoft.com/office/drawing/2014/chart" uri="{C3380CC4-5D6E-409C-BE32-E72D297353CC}">
              <c16:uniqueId val="{00000000-C3B7-4534-86C8-EBD29575B3C3}"/>
            </c:ext>
          </c:extLst>
        </c:ser>
        <c:ser>
          <c:idx val="1"/>
          <c:order val="1"/>
          <c:tx>
            <c:strRef>
              <c:f>Hoja1!$C$1</c:f>
              <c:strCache>
                <c:ptCount val="1"/>
                <c:pt idx="0">
                  <c:v>Ejecuciones Hipotecarias</c:v>
                </c:pt>
              </c:strCache>
            </c:strRef>
          </c:tx>
          <c:marker>
            <c:symbol val="none"/>
          </c:marker>
          <c:cat>
            <c:numRef>
              <c:f>Hoja1!$A$2:$A$12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Hoja1!$C$2:$C$12</c:f>
              <c:numCache>
                <c:formatCode>#,##0</c:formatCode>
                <c:ptCount val="11"/>
                <c:pt idx="0">
                  <c:v>25811</c:v>
                </c:pt>
                <c:pt idx="1">
                  <c:v>28877</c:v>
                </c:pt>
                <c:pt idx="2">
                  <c:v>29225</c:v>
                </c:pt>
                <c:pt idx="3">
                  <c:v>26397</c:v>
                </c:pt>
                <c:pt idx="4">
                  <c:v>22330</c:v>
                </c:pt>
                <c:pt idx="5">
                  <c:v>18945</c:v>
                </c:pt>
                <c:pt idx="6">
                  <c:v>14193</c:v>
                </c:pt>
                <c:pt idx="7">
                  <c:v>6915</c:v>
                </c:pt>
                <c:pt idx="8">
                  <c:v>10103</c:v>
                </c:pt>
                <c:pt idx="9" formatCode="General">
                  <c:v>8511</c:v>
                </c:pt>
                <c:pt idx="10" formatCode="General">
                  <c:v>5260</c:v>
                </c:pt>
              </c:numCache>
            </c:numRef>
          </c:val>
          <c:smooth val="0"/>
          <c:extLst>
            <c:ext xmlns:c16="http://schemas.microsoft.com/office/drawing/2014/chart" uri="{C3380CC4-5D6E-409C-BE32-E72D297353CC}">
              <c16:uniqueId val="{00000001-C3B7-4534-86C8-EBD29575B3C3}"/>
            </c:ext>
          </c:extLst>
        </c:ser>
        <c:ser>
          <c:idx val="2"/>
          <c:order val="2"/>
          <c:tx>
            <c:strRef>
              <c:f>Hoja1!$D$1</c:f>
              <c:strCache>
                <c:ptCount val="1"/>
                <c:pt idx="0">
                  <c:v>Otros Lanzamientos</c:v>
                </c:pt>
              </c:strCache>
            </c:strRef>
          </c:tx>
          <c:marker>
            <c:symbol val="none"/>
          </c:marker>
          <c:cat>
            <c:numRef>
              <c:f>Hoja1!$A$2:$A$12</c:f>
              <c:numCache>
                <c:formatCode>General</c:formatCode>
                <c:ptCount val="11"/>
                <c:pt idx="0">
                  <c:v>2013</c:v>
                </c:pt>
                <c:pt idx="1">
                  <c:v>2014</c:v>
                </c:pt>
                <c:pt idx="2">
                  <c:v>2015</c:v>
                </c:pt>
                <c:pt idx="3">
                  <c:v>2016</c:v>
                </c:pt>
                <c:pt idx="4">
                  <c:v>2017</c:v>
                </c:pt>
                <c:pt idx="5">
                  <c:v>2018</c:v>
                </c:pt>
                <c:pt idx="6">
                  <c:v>2019</c:v>
                </c:pt>
                <c:pt idx="7">
                  <c:v>2020</c:v>
                </c:pt>
                <c:pt idx="8">
                  <c:v>2021</c:v>
                </c:pt>
                <c:pt idx="9">
                  <c:v>2022</c:v>
                </c:pt>
                <c:pt idx="10">
                  <c:v>2023</c:v>
                </c:pt>
              </c:numCache>
            </c:numRef>
          </c:cat>
          <c:val>
            <c:numRef>
              <c:f>Hoja1!$D$2:$D$12</c:f>
              <c:numCache>
                <c:formatCode>#,##0</c:formatCode>
                <c:ptCount val="11"/>
                <c:pt idx="0">
                  <c:v>3237</c:v>
                </c:pt>
                <c:pt idx="1">
                  <c:v>3170</c:v>
                </c:pt>
                <c:pt idx="2">
                  <c:v>2457</c:v>
                </c:pt>
                <c:pt idx="3">
                  <c:v>2447</c:v>
                </c:pt>
                <c:pt idx="4">
                  <c:v>2758</c:v>
                </c:pt>
                <c:pt idx="5">
                  <c:v>3441</c:v>
                </c:pt>
                <c:pt idx="6">
                  <c:v>3346</c:v>
                </c:pt>
                <c:pt idx="7">
                  <c:v>1346</c:v>
                </c:pt>
                <c:pt idx="8">
                  <c:v>2263</c:v>
                </c:pt>
                <c:pt idx="9">
                  <c:v>2227</c:v>
                </c:pt>
                <c:pt idx="10">
                  <c:v>1723</c:v>
                </c:pt>
              </c:numCache>
            </c:numRef>
          </c:val>
          <c:smooth val="0"/>
          <c:extLst>
            <c:ext xmlns:c16="http://schemas.microsoft.com/office/drawing/2014/chart" uri="{C3380CC4-5D6E-409C-BE32-E72D297353CC}">
              <c16:uniqueId val="{00000002-C3B7-4534-86C8-EBD29575B3C3}"/>
            </c:ext>
          </c:extLst>
        </c:ser>
        <c:dLbls>
          <c:showLegendKey val="0"/>
          <c:showVal val="0"/>
          <c:showCatName val="0"/>
          <c:showSerName val="0"/>
          <c:showPercent val="0"/>
          <c:showBubbleSize val="0"/>
        </c:dLbls>
        <c:smooth val="0"/>
        <c:axId val="164392960"/>
        <c:axId val="164394496"/>
      </c:lineChart>
      <c:catAx>
        <c:axId val="164392960"/>
        <c:scaling>
          <c:orientation val="minMax"/>
        </c:scaling>
        <c:delete val="0"/>
        <c:axPos val="b"/>
        <c:numFmt formatCode="General" sourceLinked="1"/>
        <c:majorTickMark val="none"/>
        <c:minorTickMark val="none"/>
        <c:tickLblPos val="nextTo"/>
        <c:crossAx val="164394496"/>
        <c:crosses val="autoZero"/>
        <c:auto val="1"/>
        <c:lblAlgn val="ctr"/>
        <c:lblOffset val="100"/>
        <c:noMultiLvlLbl val="0"/>
      </c:catAx>
      <c:valAx>
        <c:axId val="164394496"/>
        <c:scaling>
          <c:orientation val="minMax"/>
        </c:scaling>
        <c:delete val="0"/>
        <c:axPos val="l"/>
        <c:majorGridlines/>
        <c:numFmt formatCode="#,##0" sourceLinked="1"/>
        <c:majorTickMark val="none"/>
        <c:minorTickMark val="none"/>
        <c:tickLblPos val="nextTo"/>
        <c:crossAx val="16439296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a-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tx1">
                    <a:lumMod val="65000"/>
                    <a:lumOff val="35000"/>
                  </a:schemeClr>
                </a:solidFill>
                <a:latin typeface="Asap"/>
              </a:rPr>
              <a:t>Tipo de </a:t>
            </a:r>
            <a:r>
              <a:rPr lang="en-US" dirty="0" err="1">
                <a:solidFill>
                  <a:schemeClr val="tx1">
                    <a:lumMod val="65000"/>
                    <a:lumOff val="35000"/>
                  </a:schemeClr>
                </a:solidFill>
                <a:latin typeface="Asap"/>
              </a:rPr>
              <a:t>medidas</a:t>
            </a:r>
            <a:r>
              <a:rPr lang="en-US" baseline="0" dirty="0">
                <a:solidFill>
                  <a:schemeClr val="tx1">
                    <a:lumMod val="65000"/>
                    <a:lumOff val="35000"/>
                  </a:schemeClr>
                </a:solidFill>
                <a:latin typeface="Asap"/>
              </a:rPr>
              <a:t> </a:t>
            </a:r>
            <a:r>
              <a:rPr lang="en-US" baseline="0" dirty="0" err="1">
                <a:solidFill>
                  <a:schemeClr val="tx1">
                    <a:lumMod val="65000"/>
                    <a:lumOff val="35000"/>
                  </a:schemeClr>
                </a:solidFill>
                <a:latin typeface="Asap"/>
              </a:rPr>
              <a:t>propuestas</a:t>
            </a:r>
            <a:r>
              <a:rPr lang="en-US" baseline="0" dirty="0">
                <a:solidFill>
                  <a:schemeClr val="tx1">
                    <a:lumMod val="65000"/>
                    <a:lumOff val="35000"/>
                  </a:schemeClr>
                </a:solidFill>
                <a:latin typeface="Asap"/>
              </a:rPr>
              <a:t> y/o </a:t>
            </a:r>
            <a:r>
              <a:rPr lang="en-US" baseline="0" dirty="0" err="1">
                <a:solidFill>
                  <a:schemeClr val="tx1">
                    <a:lumMod val="65000"/>
                    <a:lumOff val="35000"/>
                  </a:schemeClr>
                </a:solidFill>
                <a:latin typeface="Asap"/>
              </a:rPr>
              <a:t>adoptadas</a:t>
            </a:r>
            <a:r>
              <a:rPr lang="en-US" baseline="0" dirty="0">
                <a:solidFill>
                  <a:schemeClr val="tx1">
                    <a:lumMod val="65000"/>
                    <a:lumOff val="35000"/>
                  </a:schemeClr>
                </a:solidFill>
                <a:latin typeface="Asap"/>
              </a:rPr>
              <a:t> </a:t>
            </a:r>
            <a:r>
              <a:rPr lang="en-US" baseline="0" dirty="0" err="1">
                <a:solidFill>
                  <a:schemeClr val="tx1">
                    <a:lumMod val="65000"/>
                    <a:lumOff val="35000"/>
                  </a:schemeClr>
                </a:solidFill>
                <a:latin typeface="Asap"/>
              </a:rPr>
              <a:t>por</a:t>
            </a:r>
            <a:r>
              <a:rPr lang="en-US" baseline="0" dirty="0">
                <a:solidFill>
                  <a:schemeClr val="tx1">
                    <a:lumMod val="65000"/>
                    <a:lumOff val="35000"/>
                  </a:schemeClr>
                </a:solidFill>
                <a:latin typeface="Asap"/>
              </a:rPr>
              <a:t> </a:t>
            </a:r>
            <a:r>
              <a:rPr lang="en-US" baseline="0" dirty="0" err="1">
                <a:solidFill>
                  <a:schemeClr val="tx1">
                    <a:lumMod val="65000"/>
                    <a:lumOff val="35000"/>
                  </a:schemeClr>
                </a:solidFill>
                <a:latin typeface="Asap"/>
              </a:rPr>
              <a:t>Servicios</a:t>
            </a:r>
            <a:r>
              <a:rPr lang="en-US" baseline="0" dirty="0">
                <a:solidFill>
                  <a:schemeClr val="tx1">
                    <a:lumMod val="65000"/>
                    <a:lumOff val="35000"/>
                  </a:schemeClr>
                </a:solidFill>
                <a:latin typeface="Asap"/>
              </a:rPr>
              <a:t> </a:t>
            </a:r>
            <a:r>
              <a:rPr lang="en-US" dirty="0">
                <a:solidFill>
                  <a:schemeClr val="tx1">
                    <a:lumMod val="65000"/>
                    <a:lumOff val="35000"/>
                  </a:schemeClr>
                </a:solidFill>
                <a:latin typeface="Asap"/>
              </a:rPr>
              <a:t>(</a:t>
            </a:r>
            <a:r>
              <a:rPr lang="en-US" dirty="0" err="1">
                <a:solidFill>
                  <a:schemeClr val="tx1">
                    <a:lumMod val="65000"/>
                    <a:lumOff val="35000"/>
                  </a:schemeClr>
                </a:solidFill>
                <a:latin typeface="Asap"/>
              </a:rPr>
              <a:t>enero</a:t>
            </a:r>
            <a:r>
              <a:rPr lang="en-US" dirty="0">
                <a:solidFill>
                  <a:schemeClr val="tx1">
                    <a:lumMod val="65000"/>
                    <a:lumOff val="35000"/>
                  </a:schemeClr>
                </a:solidFill>
                <a:latin typeface="Asap"/>
              </a:rPr>
              <a:t> 2021-junio 2022)</a:t>
            </a:r>
          </a:p>
        </c:rich>
      </c:tx>
      <c:layout>
        <c:manualLayout>
          <c:xMode val="edge"/>
          <c:yMode val="edge"/>
          <c:x val="0.16093000248649622"/>
          <c:y val="1.7067999852166931E-2"/>
        </c:manualLayout>
      </c:layout>
      <c:overlay val="0"/>
    </c:title>
    <c:autoTitleDeleted val="0"/>
    <c:plotArea>
      <c:layout/>
      <c:pieChart>
        <c:varyColors val="1"/>
        <c:ser>
          <c:idx val="0"/>
          <c:order val="0"/>
          <c:tx>
            <c:strRef>
              <c:f>Hoja1!$B$1</c:f>
              <c:strCache>
                <c:ptCount val="1"/>
                <c:pt idx="0">
                  <c:v>Tipo de medidads adoptadas y/o propuestas por Servicios Sociales</c:v>
                </c:pt>
              </c:strCache>
            </c:strRef>
          </c:tx>
          <c:dLbls>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Hoja1!$A$2:$A$6</c:f>
              <c:strCache>
                <c:ptCount val="5"/>
                <c:pt idx="0">
                  <c:v>Soluciones de acogida temporal</c:v>
                </c:pt>
                <c:pt idx="1">
                  <c:v>Ayudas sin rentas mínimas ni pensiones contributivas</c:v>
                </c:pt>
                <c:pt idx="2">
                  <c:v>Otras</c:v>
                </c:pt>
                <c:pt idx="3">
                  <c:v>Vivienda Pública </c:v>
                </c:pt>
                <c:pt idx="4">
                  <c:v>Ayudas de vivienda</c:v>
                </c:pt>
              </c:strCache>
            </c:strRef>
          </c:cat>
          <c:val>
            <c:numRef>
              <c:f>Hoja1!$B$2:$B$6</c:f>
              <c:numCache>
                <c:formatCode>#,##0</c:formatCode>
                <c:ptCount val="5"/>
                <c:pt idx="0" formatCode="General">
                  <c:v>772</c:v>
                </c:pt>
                <c:pt idx="1">
                  <c:v>25442</c:v>
                </c:pt>
                <c:pt idx="2">
                  <c:v>1794</c:v>
                </c:pt>
                <c:pt idx="3" formatCode="General">
                  <c:v>732</c:v>
                </c:pt>
                <c:pt idx="4">
                  <c:v>5042</c:v>
                </c:pt>
              </c:numCache>
            </c:numRef>
          </c:val>
          <c:extLst>
            <c:ext xmlns:c16="http://schemas.microsoft.com/office/drawing/2014/chart" uri="{C3380CC4-5D6E-409C-BE32-E72D297353CC}">
              <c16:uniqueId val="{00000000-B1C3-4EA0-A333-D85E86E830D7}"/>
            </c:ext>
          </c:extLst>
        </c:ser>
        <c:dLbls>
          <c:showLegendKey val="0"/>
          <c:showVal val="0"/>
          <c:showCatName val="0"/>
          <c:showSerName val="0"/>
          <c:showPercent val="1"/>
          <c:showBubbleSize val="0"/>
          <c:showLeaderLines val="1"/>
        </c:dLbls>
        <c:firstSliceAng val="0"/>
      </c:pieChart>
    </c:plotArea>
    <c:legend>
      <c:legendPos val="r"/>
      <c:legendEntry>
        <c:idx val="0"/>
        <c:txPr>
          <a:bodyPr/>
          <a:lstStyle/>
          <a:p>
            <a:pPr>
              <a:defRPr>
                <a:latin typeface="Asap"/>
              </a:defRPr>
            </a:pPr>
            <a:endParaRPr lang="ca-ES"/>
          </a:p>
        </c:txPr>
      </c:legendEntry>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671F54E-6BA0-45DC-BA90-CC63C6D5C98D}" type="datetimeFigureOut">
              <a:rPr lang="ca-ES" smtClean="0"/>
              <a:pPr/>
              <a:t>26/9/2024</a:t>
            </a:fld>
            <a:endParaRPr lang="ca-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F9576B-CEB3-44CD-AECD-1839FF96A2F8}" type="slidenum">
              <a:rPr lang="ca-ES" smtClean="0"/>
              <a:pPr/>
              <a:t>‹#›</a:t>
            </a:fld>
            <a:endParaRPr lang="ca-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EC6899-9EC5-40DB-8D43-20A5D965F322}" type="datetimeFigureOut">
              <a:rPr lang="es-ES" smtClean="0"/>
              <a:t>26/09/2024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C5AE09-5077-4B0A-A49C-1E420CB11779}" type="slidenum">
              <a:rPr lang="es-ES" smtClean="0"/>
              <a:t>‹#›</a:t>
            </a:fld>
            <a:endParaRPr lang="es-ES"/>
          </a:p>
        </p:txBody>
      </p:sp>
    </p:spTree>
    <p:extLst>
      <p:ext uri="{BB962C8B-B14F-4D97-AF65-F5344CB8AC3E}">
        <p14:creationId xmlns:p14="http://schemas.microsoft.com/office/powerpoint/2010/main" val="3372570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ca-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p:cNvSpPr>
            <a:spLocks noGrp="1"/>
          </p:cNvSpPr>
          <p:nvPr>
            <p:ph type="dt" sz="half" idx="10"/>
          </p:nvPr>
        </p:nvSpPr>
        <p:spPr/>
        <p:txBody>
          <a:bodyPr/>
          <a:lstStyle/>
          <a:p>
            <a:fld id="{1EEA1674-7FBE-4614-A44E-8131E721D311}" type="datetimeFigureOut">
              <a:rPr lang="ca-ES" smtClean="0"/>
              <a:pPr/>
              <a:t>26/9/2024</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F25DE06E-A93B-4D09-9A35-AE5936B3570C}" type="slidenum">
              <a:rPr lang="ca-ES" smtClean="0"/>
              <a:pPr/>
              <a:t>‹#›</a:t>
            </a:fld>
            <a:endParaRPr lang="ca-ES"/>
          </a:p>
        </p:txBody>
      </p:sp>
    </p:spTree>
    <p:extLst>
      <p:ext uri="{BB962C8B-B14F-4D97-AF65-F5344CB8AC3E}">
        <p14:creationId xmlns:p14="http://schemas.microsoft.com/office/powerpoint/2010/main" val="538619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1EEA1674-7FBE-4614-A44E-8131E721D311}" type="datetimeFigureOut">
              <a:rPr lang="ca-ES" smtClean="0"/>
              <a:pPr/>
              <a:t>26/9/2024</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F25DE06E-A93B-4D09-9A35-AE5936B3570C}" type="slidenum">
              <a:rPr lang="ca-ES" smtClean="0"/>
              <a:pPr/>
              <a:t>‹#›</a:t>
            </a:fld>
            <a:endParaRPr lang="ca-ES"/>
          </a:p>
        </p:txBody>
      </p:sp>
    </p:spTree>
    <p:extLst>
      <p:ext uri="{BB962C8B-B14F-4D97-AF65-F5344CB8AC3E}">
        <p14:creationId xmlns:p14="http://schemas.microsoft.com/office/powerpoint/2010/main" val="3703239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1EEA1674-7FBE-4614-A44E-8131E721D311}" type="datetimeFigureOut">
              <a:rPr lang="ca-ES" smtClean="0"/>
              <a:pPr/>
              <a:t>26/9/2024</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F25DE06E-A93B-4D09-9A35-AE5936B3570C}" type="slidenum">
              <a:rPr lang="ca-ES" smtClean="0"/>
              <a:pPr/>
              <a:t>‹#›</a:t>
            </a:fld>
            <a:endParaRPr lang="ca-ES"/>
          </a:p>
        </p:txBody>
      </p:sp>
    </p:spTree>
    <p:extLst>
      <p:ext uri="{BB962C8B-B14F-4D97-AF65-F5344CB8AC3E}">
        <p14:creationId xmlns:p14="http://schemas.microsoft.com/office/powerpoint/2010/main" val="3350812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ca-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ca-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538619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ca-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22051605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ca-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42904451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ca-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2129626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ca-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252209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fecha 2"/>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ca-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31334572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ca-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1989562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ca-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3993364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1EEA1674-7FBE-4614-A44E-8131E721D311}" type="datetimeFigureOut">
              <a:rPr lang="ca-ES" smtClean="0"/>
              <a:pPr/>
              <a:t>26/9/2024</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F25DE06E-A93B-4D09-9A35-AE5936B3570C}" type="slidenum">
              <a:rPr lang="ca-ES" smtClean="0"/>
              <a:pPr/>
              <a:t>‹#›</a:t>
            </a:fld>
            <a:endParaRPr lang="ca-ES"/>
          </a:p>
        </p:txBody>
      </p:sp>
    </p:spTree>
    <p:extLst>
      <p:ext uri="{BB962C8B-B14F-4D97-AF65-F5344CB8AC3E}">
        <p14:creationId xmlns:p14="http://schemas.microsoft.com/office/powerpoint/2010/main" val="2205160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ca-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17323306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ca-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3703239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ca-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33508120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ca-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ca-ES"/>
          </a:p>
        </p:txBody>
      </p:sp>
      <p:sp>
        <p:nvSpPr>
          <p:cNvPr id="4" name="Marcador de fecha 3"/>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ca-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5386191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ca-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2205160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ca-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4290445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ca-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21296265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ca-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2522097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fecha 2"/>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ca-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31334572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ca-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1989562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ca-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1EEA1674-7FBE-4614-A44E-8131E721D311}" type="datetimeFigureOut">
              <a:rPr lang="ca-ES" smtClean="0"/>
              <a:pPr/>
              <a:t>26/9/2024</a:t>
            </a:fld>
            <a:endParaRPr lang="ca-ES"/>
          </a:p>
        </p:txBody>
      </p:sp>
      <p:sp>
        <p:nvSpPr>
          <p:cNvPr id="5" name="Marcador de pie de página 4"/>
          <p:cNvSpPr>
            <a:spLocks noGrp="1"/>
          </p:cNvSpPr>
          <p:nvPr>
            <p:ph type="ftr" sz="quarter" idx="11"/>
          </p:nvPr>
        </p:nvSpPr>
        <p:spPr/>
        <p:txBody>
          <a:bodyPr/>
          <a:lstStyle/>
          <a:p>
            <a:endParaRPr lang="ca-ES"/>
          </a:p>
        </p:txBody>
      </p:sp>
      <p:sp>
        <p:nvSpPr>
          <p:cNvPr id="6" name="Marcador de número de diapositiva 5"/>
          <p:cNvSpPr>
            <a:spLocks noGrp="1"/>
          </p:cNvSpPr>
          <p:nvPr>
            <p:ph type="sldNum" sz="quarter" idx="12"/>
          </p:nvPr>
        </p:nvSpPr>
        <p:spPr/>
        <p:txBody>
          <a:bodyPr/>
          <a:lstStyle/>
          <a:p>
            <a:fld id="{F25DE06E-A93B-4D09-9A35-AE5936B3570C}" type="slidenum">
              <a:rPr lang="ca-ES" smtClean="0"/>
              <a:pPr/>
              <a:t>‹#›</a:t>
            </a:fld>
            <a:endParaRPr lang="ca-ES"/>
          </a:p>
        </p:txBody>
      </p:sp>
    </p:spTree>
    <p:extLst>
      <p:ext uri="{BB962C8B-B14F-4D97-AF65-F5344CB8AC3E}">
        <p14:creationId xmlns:p14="http://schemas.microsoft.com/office/powerpoint/2010/main" val="42904451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ca-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39933641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ca-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17323306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ca-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37032390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ca-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10"/>
          </p:nvPr>
        </p:nvSpPr>
        <p:spPr/>
        <p:txBody>
          <a:body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ca-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335081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fecha 4"/>
          <p:cNvSpPr>
            <a:spLocks noGrp="1"/>
          </p:cNvSpPr>
          <p:nvPr>
            <p:ph type="dt" sz="half" idx="10"/>
          </p:nvPr>
        </p:nvSpPr>
        <p:spPr/>
        <p:txBody>
          <a:bodyPr/>
          <a:lstStyle/>
          <a:p>
            <a:fld id="{1EEA1674-7FBE-4614-A44E-8131E721D311}" type="datetimeFigureOut">
              <a:rPr lang="ca-ES" smtClean="0"/>
              <a:pPr/>
              <a:t>26/9/2024</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F25DE06E-A93B-4D09-9A35-AE5936B3570C}" type="slidenum">
              <a:rPr lang="ca-ES" smtClean="0"/>
              <a:pPr/>
              <a:t>‹#›</a:t>
            </a:fld>
            <a:endParaRPr lang="ca-ES"/>
          </a:p>
        </p:txBody>
      </p:sp>
    </p:spTree>
    <p:extLst>
      <p:ext uri="{BB962C8B-B14F-4D97-AF65-F5344CB8AC3E}">
        <p14:creationId xmlns:p14="http://schemas.microsoft.com/office/powerpoint/2010/main" val="2129626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ca-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7" name="Marcador de fecha 6"/>
          <p:cNvSpPr>
            <a:spLocks noGrp="1"/>
          </p:cNvSpPr>
          <p:nvPr>
            <p:ph type="dt" sz="half" idx="10"/>
          </p:nvPr>
        </p:nvSpPr>
        <p:spPr/>
        <p:txBody>
          <a:bodyPr/>
          <a:lstStyle/>
          <a:p>
            <a:fld id="{1EEA1674-7FBE-4614-A44E-8131E721D311}" type="datetimeFigureOut">
              <a:rPr lang="ca-ES" smtClean="0"/>
              <a:pPr/>
              <a:t>26/9/2024</a:t>
            </a:fld>
            <a:endParaRPr lang="ca-ES"/>
          </a:p>
        </p:txBody>
      </p:sp>
      <p:sp>
        <p:nvSpPr>
          <p:cNvPr id="8" name="Marcador de pie de página 7"/>
          <p:cNvSpPr>
            <a:spLocks noGrp="1"/>
          </p:cNvSpPr>
          <p:nvPr>
            <p:ph type="ftr" sz="quarter" idx="11"/>
          </p:nvPr>
        </p:nvSpPr>
        <p:spPr/>
        <p:txBody>
          <a:bodyPr/>
          <a:lstStyle/>
          <a:p>
            <a:endParaRPr lang="ca-ES"/>
          </a:p>
        </p:txBody>
      </p:sp>
      <p:sp>
        <p:nvSpPr>
          <p:cNvPr id="9" name="Marcador de número de diapositiva 8"/>
          <p:cNvSpPr>
            <a:spLocks noGrp="1"/>
          </p:cNvSpPr>
          <p:nvPr>
            <p:ph type="sldNum" sz="quarter" idx="12"/>
          </p:nvPr>
        </p:nvSpPr>
        <p:spPr/>
        <p:txBody>
          <a:bodyPr/>
          <a:lstStyle/>
          <a:p>
            <a:fld id="{F25DE06E-A93B-4D09-9A35-AE5936B3570C}" type="slidenum">
              <a:rPr lang="ca-ES" smtClean="0"/>
              <a:pPr/>
              <a:t>‹#›</a:t>
            </a:fld>
            <a:endParaRPr lang="ca-ES"/>
          </a:p>
        </p:txBody>
      </p:sp>
    </p:spTree>
    <p:extLst>
      <p:ext uri="{BB962C8B-B14F-4D97-AF65-F5344CB8AC3E}">
        <p14:creationId xmlns:p14="http://schemas.microsoft.com/office/powerpoint/2010/main" val="252209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ca-ES"/>
          </a:p>
        </p:txBody>
      </p:sp>
      <p:sp>
        <p:nvSpPr>
          <p:cNvPr id="3" name="Marcador de fecha 2"/>
          <p:cNvSpPr>
            <a:spLocks noGrp="1"/>
          </p:cNvSpPr>
          <p:nvPr>
            <p:ph type="dt" sz="half" idx="10"/>
          </p:nvPr>
        </p:nvSpPr>
        <p:spPr/>
        <p:txBody>
          <a:bodyPr/>
          <a:lstStyle/>
          <a:p>
            <a:fld id="{1EEA1674-7FBE-4614-A44E-8131E721D311}" type="datetimeFigureOut">
              <a:rPr lang="ca-ES" smtClean="0"/>
              <a:pPr/>
              <a:t>26/9/2024</a:t>
            </a:fld>
            <a:endParaRPr lang="ca-ES"/>
          </a:p>
        </p:txBody>
      </p:sp>
      <p:sp>
        <p:nvSpPr>
          <p:cNvPr id="4" name="Marcador de pie de página 3"/>
          <p:cNvSpPr>
            <a:spLocks noGrp="1"/>
          </p:cNvSpPr>
          <p:nvPr>
            <p:ph type="ftr" sz="quarter" idx="11"/>
          </p:nvPr>
        </p:nvSpPr>
        <p:spPr/>
        <p:txBody>
          <a:bodyPr/>
          <a:lstStyle/>
          <a:p>
            <a:endParaRPr lang="ca-ES"/>
          </a:p>
        </p:txBody>
      </p:sp>
      <p:sp>
        <p:nvSpPr>
          <p:cNvPr id="5" name="Marcador de número de diapositiva 4"/>
          <p:cNvSpPr>
            <a:spLocks noGrp="1"/>
          </p:cNvSpPr>
          <p:nvPr>
            <p:ph type="sldNum" sz="quarter" idx="12"/>
          </p:nvPr>
        </p:nvSpPr>
        <p:spPr/>
        <p:txBody>
          <a:bodyPr/>
          <a:lstStyle/>
          <a:p>
            <a:fld id="{F25DE06E-A93B-4D09-9A35-AE5936B3570C}" type="slidenum">
              <a:rPr lang="ca-ES" smtClean="0"/>
              <a:pPr/>
              <a:t>‹#›</a:t>
            </a:fld>
            <a:endParaRPr lang="ca-ES"/>
          </a:p>
        </p:txBody>
      </p:sp>
    </p:spTree>
    <p:extLst>
      <p:ext uri="{BB962C8B-B14F-4D97-AF65-F5344CB8AC3E}">
        <p14:creationId xmlns:p14="http://schemas.microsoft.com/office/powerpoint/2010/main" val="313345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EEA1674-7FBE-4614-A44E-8131E721D311}" type="datetimeFigureOut">
              <a:rPr lang="ca-ES" smtClean="0"/>
              <a:pPr/>
              <a:t>26/9/2024</a:t>
            </a:fld>
            <a:endParaRPr lang="ca-ES"/>
          </a:p>
        </p:txBody>
      </p:sp>
      <p:sp>
        <p:nvSpPr>
          <p:cNvPr id="3" name="Marcador de pie de página 2"/>
          <p:cNvSpPr>
            <a:spLocks noGrp="1"/>
          </p:cNvSpPr>
          <p:nvPr>
            <p:ph type="ftr" sz="quarter" idx="11"/>
          </p:nvPr>
        </p:nvSpPr>
        <p:spPr/>
        <p:txBody>
          <a:bodyPr/>
          <a:lstStyle/>
          <a:p>
            <a:endParaRPr lang="ca-ES"/>
          </a:p>
        </p:txBody>
      </p:sp>
      <p:sp>
        <p:nvSpPr>
          <p:cNvPr id="4" name="Marcador de número de diapositiva 3"/>
          <p:cNvSpPr>
            <a:spLocks noGrp="1"/>
          </p:cNvSpPr>
          <p:nvPr>
            <p:ph type="sldNum" sz="quarter" idx="12"/>
          </p:nvPr>
        </p:nvSpPr>
        <p:spPr/>
        <p:txBody>
          <a:bodyPr/>
          <a:lstStyle/>
          <a:p>
            <a:fld id="{F25DE06E-A93B-4D09-9A35-AE5936B3570C}" type="slidenum">
              <a:rPr lang="ca-ES" smtClean="0"/>
              <a:pPr/>
              <a:t>‹#›</a:t>
            </a:fld>
            <a:endParaRPr lang="ca-ES"/>
          </a:p>
        </p:txBody>
      </p:sp>
    </p:spTree>
    <p:extLst>
      <p:ext uri="{BB962C8B-B14F-4D97-AF65-F5344CB8AC3E}">
        <p14:creationId xmlns:p14="http://schemas.microsoft.com/office/powerpoint/2010/main" val="198956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EEA1674-7FBE-4614-A44E-8131E721D311}" type="datetimeFigureOut">
              <a:rPr lang="ca-ES" smtClean="0"/>
              <a:pPr/>
              <a:t>26/9/2024</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F25DE06E-A93B-4D09-9A35-AE5936B3570C}" type="slidenum">
              <a:rPr lang="ca-ES" smtClean="0"/>
              <a:pPr/>
              <a:t>‹#›</a:t>
            </a:fld>
            <a:endParaRPr lang="ca-ES"/>
          </a:p>
        </p:txBody>
      </p:sp>
    </p:spTree>
    <p:extLst>
      <p:ext uri="{BB962C8B-B14F-4D97-AF65-F5344CB8AC3E}">
        <p14:creationId xmlns:p14="http://schemas.microsoft.com/office/powerpoint/2010/main" val="399336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ca-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1EEA1674-7FBE-4614-A44E-8131E721D311}" type="datetimeFigureOut">
              <a:rPr lang="ca-ES" smtClean="0"/>
              <a:pPr/>
              <a:t>26/9/2024</a:t>
            </a:fld>
            <a:endParaRPr lang="ca-ES"/>
          </a:p>
        </p:txBody>
      </p:sp>
      <p:sp>
        <p:nvSpPr>
          <p:cNvPr id="6" name="Marcador de pie de página 5"/>
          <p:cNvSpPr>
            <a:spLocks noGrp="1"/>
          </p:cNvSpPr>
          <p:nvPr>
            <p:ph type="ftr" sz="quarter" idx="11"/>
          </p:nvPr>
        </p:nvSpPr>
        <p:spPr/>
        <p:txBody>
          <a:bodyPr/>
          <a:lstStyle/>
          <a:p>
            <a:endParaRPr lang="ca-ES"/>
          </a:p>
        </p:txBody>
      </p:sp>
      <p:sp>
        <p:nvSpPr>
          <p:cNvPr id="7" name="Marcador de número de diapositiva 6"/>
          <p:cNvSpPr>
            <a:spLocks noGrp="1"/>
          </p:cNvSpPr>
          <p:nvPr>
            <p:ph type="sldNum" sz="quarter" idx="12"/>
          </p:nvPr>
        </p:nvSpPr>
        <p:spPr/>
        <p:txBody>
          <a:bodyPr/>
          <a:lstStyle/>
          <a:p>
            <a:fld id="{F25DE06E-A93B-4D09-9A35-AE5936B3570C}" type="slidenum">
              <a:rPr lang="ca-ES" smtClean="0"/>
              <a:pPr/>
              <a:t>‹#›</a:t>
            </a:fld>
            <a:endParaRPr lang="ca-ES"/>
          </a:p>
        </p:txBody>
      </p:sp>
    </p:spTree>
    <p:extLst>
      <p:ext uri="{BB962C8B-B14F-4D97-AF65-F5344CB8AC3E}">
        <p14:creationId xmlns:p14="http://schemas.microsoft.com/office/powerpoint/2010/main" val="1732330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A1674-7FBE-4614-A44E-8131E721D311}" type="datetimeFigureOut">
              <a:rPr lang="ca-ES" smtClean="0"/>
              <a:pPr/>
              <a:t>26/9/2024</a:t>
            </a:fld>
            <a:endParaRPr lang="ca-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DE06E-A93B-4D09-9A35-AE5936B3570C}" type="slidenum">
              <a:rPr lang="ca-ES" smtClean="0"/>
              <a:pPr/>
              <a:t>‹#›</a:t>
            </a:fld>
            <a:endParaRPr lang="ca-ES"/>
          </a:p>
        </p:txBody>
      </p:sp>
    </p:spTree>
    <p:extLst>
      <p:ext uri="{BB962C8B-B14F-4D97-AF65-F5344CB8AC3E}">
        <p14:creationId xmlns:p14="http://schemas.microsoft.com/office/powerpoint/2010/main" val="623436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623436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ca-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A1674-7FBE-4614-A44E-8131E721D311}" type="datetimeFigureOut">
              <a:rPr lang="ca-ES" smtClean="0">
                <a:solidFill>
                  <a:prstClr val="black">
                    <a:tint val="75000"/>
                  </a:prstClr>
                </a:solidFill>
              </a:rPr>
              <a:pPr/>
              <a:t>26/9/2024</a:t>
            </a:fld>
            <a:endParaRPr lang="ca-ES">
              <a:solidFill>
                <a:prstClr val="black">
                  <a:tint val="75000"/>
                </a:prstClr>
              </a:solidFill>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solidFill>
                <a:prstClr val="black">
                  <a:tint val="75000"/>
                </a:prstClr>
              </a:solidFill>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5DE06E-A93B-4D09-9A35-AE5936B3570C}" type="slidenum">
              <a:rPr lang="ca-ES" smtClean="0">
                <a:solidFill>
                  <a:prstClr val="black">
                    <a:tint val="75000"/>
                  </a:prstClr>
                </a:solidFill>
              </a:rPr>
              <a:pPr/>
              <a:t>‹#›</a:t>
            </a:fld>
            <a:endParaRPr lang="ca-ES">
              <a:solidFill>
                <a:prstClr val="black">
                  <a:tint val="75000"/>
                </a:prstClr>
              </a:solidFill>
            </a:endParaRPr>
          </a:p>
        </p:txBody>
      </p:sp>
    </p:spTree>
    <p:extLst>
      <p:ext uri="{BB962C8B-B14F-4D97-AF65-F5344CB8AC3E}">
        <p14:creationId xmlns:p14="http://schemas.microsoft.com/office/powerpoint/2010/main" val="623436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383"/>
        </a:solidFill>
        <a:effectLst/>
      </p:bgPr>
    </p:bg>
    <p:spTree>
      <p:nvGrpSpPr>
        <p:cNvPr id="1" name=""/>
        <p:cNvGrpSpPr/>
        <p:nvPr/>
      </p:nvGrpSpPr>
      <p:grpSpPr>
        <a:xfrm>
          <a:off x="0" y="0"/>
          <a:ext cx="0" cy="0"/>
          <a:chOff x="0" y="0"/>
          <a:chExt cx="0" cy="0"/>
        </a:xfrm>
      </p:grpSpPr>
      <p:sp>
        <p:nvSpPr>
          <p:cNvPr id="3" name="Google Shape;26;p1">
            <a:extLst>
              <a:ext uri="{FF2B5EF4-FFF2-40B4-BE49-F238E27FC236}">
                <a16:creationId xmlns:a16="http://schemas.microsoft.com/office/drawing/2014/main" id="{06D603DA-D0C3-37A7-2914-9BDD1A28B8C2}"/>
              </a:ext>
            </a:extLst>
          </p:cNvPr>
          <p:cNvSpPr/>
          <p:nvPr/>
        </p:nvSpPr>
        <p:spPr>
          <a:xfrm>
            <a:off x="2427971" y="851722"/>
            <a:ext cx="7767260" cy="2270519"/>
          </a:xfrm>
          <a:prstGeom prst="rect">
            <a:avLst/>
          </a:prstGeom>
          <a:solidFill>
            <a:srgbClr val="009383"/>
          </a:solidFill>
          <a:ln>
            <a:noFill/>
          </a:ln>
        </p:spPr>
        <p:txBody>
          <a:bodyPr spcFirstLastPara="1" wrap="square" lIns="91425" tIns="54000" rIns="91425" bIns="0" anchor="ctr" anchorCtr="1">
            <a:spAutoFit/>
          </a:bodyPr>
          <a:lstStyle/>
          <a:p>
            <a:pPr algn="ctr"/>
            <a:r>
              <a:rPr lang="es-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Nunito ExtraBold"/>
              </a:rPr>
              <a:t>Taller sobre la Ley 24/2015 y las demandas ordinarias para exigir el alquiler social obligatorio </a:t>
            </a:r>
          </a:p>
          <a:p>
            <a:pPr algn="ctr"/>
            <a:endParaRPr lang="es-ES" sz="3600" b="1" dirty="0">
              <a:solidFill>
                <a:srgbClr val="FDF06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Nunito ExtraBold"/>
            </a:endParaRPr>
          </a:p>
        </p:txBody>
      </p:sp>
      <p:sp>
        <p:nvSpPr>
          <p:cNvPr id="4" name="Rectangle 3">
            <a:extLst>
              <a:ext uri="{FF2B5EF4-FFF2-40B4-BE49-F238E27FC236}">
                <a16:creationId xmlns:a16="http://schemas.microsoft.com/office/drawing/2014/main" id="{702D360B-77C8-ED6C-0550-C9F1F543D486}"/>
              </a:ext>
            </a:extLst>
          </p:cNvPr>
          <p:cNvSpPr/>
          <p:nvPr/>
        </p:nvSpPr>
        <p:spPr>
          <a:xfrm>
            <a:off x="0" y="3735760"/>
            <a:ext cx="12192000" cy="3130321"/>
          </a:xfrm>
          <a:prstGeom prst="rect">
            <a:avLst/>
          </a:prstGeom>
          <a:solidFill>
            <a:srgbClr val="D8EACC"/>
          </a:solidFill>
          <a:ln>
            <a:solidFill>
              <a:srgbClr val="D8E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2" name="Picture 1" descr="A green house in water&#10;&#10;Description automatically generated">
            <a:extLst>
              <a:ext uri="{FF2B5EF4-FFF2-40B4-BE49-F238E27FC236}">
                <a16:creationId xmlns:a16="http://schemas.microsoft.com/office/drawing/2014/main" id="{B7C2ACD7-1EF4-5087-CA57-BC524EB73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5716" y="3735760"/>
            <a:ext cx="3395940" cy="3047785"/>
          </a:xfrm>
          <a:prstGeom prst="rect">
            <a:avLst/>
          </a:prstGeom>
        </p:spPr>
      </p:pic>
    </p:spTree>
    <p:extLst>
      <p:ext uri="{BB962C8B-B14F-4D97-AF65-F5344CB8AC3E}">
        <p14:creationId xmlns:p14="http://schemas.microsoft.com/office/powerpoint/2010/main" val="1026099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0DAA980-C24C-AC90-F484-8CACE6D9C6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6BCA29C-D5A9-8EDF-BC96-0C4EEDCF4BB0}"/>
              </a:ext>
            </a:extLst>
          </p:cNvPr>
          <p:cNvSpPr>
            <a:spLocks noGrp="1"/>
          </p:cNvSpPr>
          <p:nvPr>
            <p:ph type="title"/>
          </p:nvPr>
        </p:nvSpPr>
        <p:spPr>
          <a:xfrm>
            <a:off x="0" y="0"/>
            <a:ext cx="12192000" cy="1325563"/>
          </a:xfrm>
          <a:solidFill>
            <a:srgbClr val="009383"/>
          </a:solidFill>
        </p:spPr>
        <p:txBody>
          <a:bodyPr>
            <a:normAutofit/>
          </a:bodyPr>
          <a:lstStyle/>
          <a:p>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Contexto</a:t>
            </a:r>
          </a:p>
        </p:txBody>
      </p:sp>
      <p:sp>
        <p:nvSpPr>
          <p:cNvPr id="7" name="CuadroTexto 8">
            <a:extLst>
              <a:ext uri="{FF2B5EF4-FFF2-40B4-BE49-F238E27FC236}">
                <a16:creationId xmlns:a16="http://schemas.microsoft.com/office/drawing/2014/main" id="{0C0C1787-8685-DFD3-CABE-9DBDB9D3095A}"/>
              </a:ext>
            </a:extLst>
          </p:cNvPr>
          <p:cNvSpPr txBox="1"/>
          <p:nvPr/>
        </p:nvSpPr>
        <p:spPr>
          <a:xfrm>
            <a:off x="7599110" y="5928570"/>
            <a:ext cx="25050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Fuente: </a:t>
            </a:r>
            <a:r>
              <a:rPr kumimoji="0" lang="es-ES" sz="105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Grup</a:t>
            </a:r>
            <a:r>
              <a:rPr kumimoji="0" lang="es-ES"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Promotor ILP.</a:t>
            </a:r>
          </a:p>
        </p:txBody>
      </p:sp>
      <p:graphicFrame>
        <p:nvGraphicFramePr>
          <p:cNvPr id="9" name="Taula 8">
            <a:extLst>
              <a:ext uri="{FF2B5EF4-FFF2-40B4-BE49-F238E27FC236}">
                <a16:creationId xmlns:a16="http://schemas.microsoft.com/office/drawing/2014/main" id="{8D92013E-CC18-5A6C-0613-02CF704FCD92}"/>
              </a:ext>
            </a:extLst>
          </p:cNvPr>
          <p:cNvGraphicFramePr>
            <a:graphicFrameLocks noGrp="1"/>
          </p:cNvGraphicFramePr>
          <p:nvPr>
            <p:extLst>
              <p:ext uri="{D42A27DB-BD31-4B8C-83A1-F6EECF244321}">
                <p14:modId xmlns:p14="http://schemas.microsoft.com/office/powerpoint/2010/main" val="33140020"/>
              </p:ext>
            </p:extLst>
          </p:nvPr>
        </p:nvGraphicFramePr>
        <p:xfrm>
          <a:off x="2551671" y="1823507"/>
          <a:ext cx="6773484" cy="3964815"/>
        </p:xfrm>
        <a:graphic>
          <a:graphicData uri="http://schemas.openxmlformats.org/drawingml/2006/table">
            <a:tbl>
              <a:tblPr/>
              <a:tblGrid>
                <a:gridCol w="994380">
                  <a:extLst>
                    <a:ext uri="{9D8B030D-6E8A-4147-A177-3AD203B41FA5}">
                      <a16:colId xmlns:a16="http://schemas.microsoft.com/office/drawing/2014/main" val="2968126430"/>
                    </a:ext>
                  </a:extLst>
                </a:gridCol>
                <a:gridCol w="842298">
                  <a:extLst>
                    <a:ext uri="{9D8B030D-6E8A-4147-A177-3AD203B41FA5}">
                      <a16:colId xmlns:a16="http://schemas.microsoft.com/office/drawing/2014/main" val="3625775378"/>
                    </a:ext>
                  </a:extLst>
                </a:gridCol>
                <a:gridCol w="1017778">
                  <a:extLst>
                    <a:ext uri="{9D8B030D-6E8A-4147-A177-3AD203B41FA5}">
                      <a16:colId xmlns:a16="http://schemas.microsoft.com/office/drawing/2014/main" val="3156130820"/>
                    </a:ext>
                  </a:extLst>
                </a:gridCol>
                <a:gridCol w="1123065">
                  <a:extLst>
                    <a:ext uri="{9D8B030D-6E8A-4147-A177-3AD203B41FA5}">
                      <a16:colId xmlns:a16="http://schemas.microsoft.com/office/drawing/2014/main" val="560593445"/>
                    </a:ext>
                  </a:extLst>
                </a:gridCol>
                <a:gridCol w="924189">
                  <a:extLst>
                    <a:ext uri="{9D8B030D-6E8A-4147-A177-3AD203B41FA5}">
                      <a16:colId xmlns:a16="http://schemas.microsoft.com/office/drawing/2014/main" val="3815424703"/>
                    </a:ext>
                  </a:extLst>
                </a:gridCol>
                <a:gridCol w="889093">
                  <a:extLst>
                    <a:ext uri="{9D8B030D-6E8A-4147-A177-3AD203B41FA5}">
                      <a16:colId xmlns:a16="http://schemas.microsoft.com/office/drawing/2014/main" val="3228976443"/>
                    </a:ext>
                  </a:extLst>
                </a:gridCol>
                <a:gridCol w="982681">
                  <a:extLst>
                    <a:ext uri="{9D8B030D-6E8A-4147-A177-3AD203B41FA5}">
                      <a16:colId xmlns:a16="http://schemas.microsoft.com/office/drawing/2014/main" val="1975553872"/>
                    </a:ext>
                  </a:extLst>
                </a:gridCol>
              </a:tblGrid>
              <a:tr h="293794">
                <a:tc gridSpan="7">
                  <a:txBody>
                    <a:bodyPr/>
                    <a:lstStyle/>
                    <a:p>
                      <a:pPr algn="ctr" rtl="0" fontAlgn="ctr">
                        <a:spcBef>
                          <a:spcPts val="0"/>
                        </a:spcBef>
                        <a:spcAft>
                          <a:spcPts val="0"/>
                        </a:spcAft>
                      </a:pPr>
                      <a:r>
                        <a:rPr lang="es-ES" sz="900" b="1" i="0" u="none" strike="noStrike" dirty="0">
                          <a:solidFill>
                            <a:srgbClr val="000000"/>
                          </a:solidFill>
                          <a:effectLst/>
                          <a:latin typeface="Calibri" panose="020F0502020204030204" pitchFamily="34" charset="0"/>
                        </a:rPr>
                        <a:t>Evolución del alquiler social obligatorio</a:t>
                      </a:r>
                      <a:endParaRPr lang="es-ES" dirty="0">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tc hMerge="1">
                  <a:txBody>
                    <a:bodyPr/>
                    <a:lstStyle/>
                    <a:p>
                      <a:endParaRPr lang="ca-ES"/>
                    </a:p>
                  </a:txBody>
                  <a:tcPr/>
                </a:tc>
                <a:extLst>
                  <a:ext uri="{0D108BD9-81ED-4DB2-BD59-A6C34878D82A}">
                    <a16:rowId xmlns:a16="http://schemas.microsoft.com/office/drawing/2014/main" val="3018037851"/>
                  </a:ext>
                </a:extLst>
              </a:tr>
              <a:tr h="611837">
                <a:tc>
                  <a:txBody>
                    <a:bodyPr/>
                    <a:lstStyle/>
                    <a:p>
                      <a:pPr algn="ctr" rtl="0" fontAlgn="ctr">
                        <a:spcBef>
                          <a:spcPts val="0"/>
                        </a:spcBef>
                        <a:spcAft>
                          <a:spcPts val="0"/>
                        </a:spcAft>
                      </a:pPr>
                      <a:r>
                        <a:rPr lang="ca-ES" sz="900" b="1" i="1" u="none" strike="noStrike" dirty="0">
                          <a:solidFill>
                            <a:srgbClr val="000000"/>
                          </a:solidFill>
                          <a:effectLst/>
                          <a:latin typeface="Calibri" panose="020F0502020204030204" pitchFamily="34" charset="0"/>
                        </a:rPr>
                        <a:t>Dates / evolució</a:t>
                      </a:r>
                      <a:endParaRPr lang="ca-ES" dirty="0">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b">
                        <a:spcBef>
                          <a:spcPts val="0"/>
                        </a:spcBef>
                        <a:spcAft>
                          <a:spcPts val="0"/>
                        </a:spcAft>
                      </a:pPr>
                      <a:r>
                        <a:rPr lang="ca-ES" sz="800" b="0" i="0" u="none" strike="noStrike">
                          <a:solidFill>
                            <a:srgbClr val="000000"/>
                          </a:solidFill>
                          <a:effectLst/>
                          <a:latin typeface="Calibri" panose="020F0502020204030204" pitchFamily="34" charset="0"/>
                        </a:rPr>
                        <a:t>6/8/2015 - 2/6/2016</a:t>
                      </a:r>
                      <a:endParaRPr lang="ca-ES">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
                        <a:spcBef>
                          <a:spcPts val="0"/>
                        </a:spcBef>
                        <a:spcAft>
                          <a:spcPts val="0"/>
                        </a:spcAft>
                      </a:pPr>
                      <a:r>
                        <a:rPr lang="ca-ES" sz="800" b="0" i="0" u="none" strike="noStrike">
                          <a:solidFill>
                            <a:srgbClr val="000000"/>
                          </a:solidFill>
                          <a:effectLst/>
                          <a:latin typeface="Calibri" panose="020F0502020204030204" pitchFamily="34" charset="0"/>
                        </a:rPr>
                        <a:t>3/6/2016 - 21/2/2019</a:t>
                      </a:r>
                      <a:endParaRPr lang="ca-ES">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
                        <a:spcBef>
                          <a:spcPts val="0"/>
                        </a:spcBef>
                        <a:spcAft>
                          <a:spcPts val="0"/>
                        </a:spcAft>
                      </a:pPr>
                      <a:r>
                        <a:rPr lang="ca-ES" sz="800" b="0" i="0" u="none" strike="noStrike">
                          <a:solidFill>
                            <a:srgbClr val="000000"/>
                          </a:solidFill>
                          <a:effectLst/>
                          <a:latin typeface="Calibri" panose="020F0502020204030204" pitchFamily="34" charset="0"/>
                        </a:rPr>
                        <a:t>22/2/2019 - 30/12/2019</a:t>
                      </a:r>
                      <a:endParaRPr lang="ca-ES">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
                        <a:spcBef>
                          <a:spcPts val="0"/>
                        </a:spcBef>
                        <a:spcAft>
                          <a:spcPts val="0"/>
                        </a:spcAft>
                      </a:pPr>
                      <a:r>
                        <a:rPr lang="ca-ES" sz="800" b="0" i="0" u="none" strike="noStrike">
                          <a:solidFill>
                            <a:srgbClr val="000000"/>
                          </a:solidFill>
                          <a:effectLst/>
                          <a:latin typeface="Calibri" panose="020F0502020204030204" pitchFamily="34" charset="0"/>
                        </a:rPr>
                        <a:t>31/12/2019 - 22/2/2021</a:t>
                      </a:r>
                      <a:endParaRPr lang="ca-ES">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
                        <a:spcBef>
                          <a:spcPts val="0"/>
                        </a:spcBef>
                        <a:spcAft>
                          <a:spcPts val="0"/>
                        </a:spcAft>
                      </a:pPr>
                      <a:r>
                        <a:rPr lang="ca-ES" sz="800" b="0" i="0" u="none" strike="noStrike">
                          <a:solidFill>
                            <a:srgbClr val="000000"/>
                          </a:solidFill>
                          <a:effectLst/>
                          <a:latin typeface="Calibri" panose="020F0502020204030204" pitchFamily="34" charset="0"/>
                        </a:rPr>
                        <a:t>23/2/2021- 7/3/2022</a:t>
                      </a:r>
                      <a:endParaRPr lang="ca-ES">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tc>
                  <a:txBody>
                    <a:bodyPr/>
                    <a:lstStyle/>
                    <a:p>
                      <a:pPr algn="ctr" rtl="0" fontAlgn="b">
                        <a:spcBef>
                          <a:spcPts val="0"/>
                        </a:spcBef>
                        <a:spcAft>
                          <a:spcPts val="0"/>
                        </a:spcAft>
                      </a:pPr>
                      <a:r>
                        <a:rPr lang="ca-ES" sz="800" b="0" i="0" u="none" strike="noStrike">
                          <a:solidFill>
                            <a:srgbClr val="000000"/>
                          </a:solidFill>
                          <a:effectLst/>
                          <a:latin typeface="Calibri" panose="020F0502020204030204" pitchFamily="34" charset="0"/>
                        </a:rPr>
                        <a:t>8/3/2022-</a:t>
                      </a:r>
                      <a:endParaRPr lang="ca-ES">
                        <a:effectLst/>
                      </a:endParaRPr>
                    </a:p>
                    <a:p>
                      <a:pPr algn="ctr" rtl="0" fontAlgn="b">
                        <a:spcBef>
                          <a:spcPts val="0"/>
                        </a:spcBef>
                        <a:spcAft>
                          <a:spcPts val="0"/>
                        </a:spcAft>
                      </a:pPr>
                      <a:r>
                        <a:rPr lang="ca-ES" sz="800" b="0" i="0" u="none" strike="noStrike">
                          <a:solidFill>
                            <a:srgbClr val="000000"/>
                          </a:solidFill>
                          <a:effectLst/>
                          <a:latin typeface="Calibri" panose="020F0502020204030204" pitchFamily="34" charset="0"/>
                        </a:rPr>
                        <a:t>Actualitat</a:t>
                      </a:r>
                      <a:endParaRPr lang="ca-ES">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20986661"/>
                  </a:ext>
                </a:extLst>
              </a:tr>
              <a:tr h="432762">
                <a:tc>
                  <a:txBody>
                    <a:bodyPr/>
                    <a:lstStyle/>
                    <a:p>
                      <a:pPr algn="ctr" rtl="0" fontAlgn="ctr">
                        <a:spcBef>
                          <a:spcPts val="0"/>
                        </a:spcBef>
                        <a:spcAft>
                          <a:spcPts val="0"/>
                        </a:spcAft>
                      </a:pPr>
                      <a:r>
                        <a:rPr lang="ca-ES" sz="900" b="1" i="0" u="none" strike="noStrike">
                          <a:solidFill>
                            <a:srgbClr val="000000"/>
                          </a:solidFill>
                          <a:effectLst/>
                          <a:latin typeface="Calibri" panose="020F0502020204030204" pitchFamily="34" charset="0"/>
                        </a:rPr>
                        <a:t>Vigència</a:t>
                      </a:r>
                      <a:endParaRPr lang="ca-ES">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tc rowSpan="2">
                  <a:txBody>
                    <a:bodyPr/>
                    <a:lstStyle/>
                    <a:p>
                      <a:pPr algn="ctr" rtl="0" fontAlgn="ctr">
                        <a:spcBef>
                          <a:spcPts val="0"/>
                        </a:spcBef>
                        <a:spcAft>
                          <a:spcPts val="0"/>
                        </a:spcAft>
                      </a:pPr>
                      <a:r>
                        <a:rPr lang="ca-ES" sz="800" b="0" i="0" u="none" strike="noStrike">
                          <a:solidFill>
                            <a:srgbClr val="000000"/>
                          </a:solidFill>
                          <a:effectLst/>
                          <a:latin typeface="Calibri" panose="020F0502020204030204" pitchFamily="34" charset="0"/>
                        </a:rPr>
                        <a:t>LSO original</a:t>
                      </a:r>
                      <a:endParaRPr lang="ca-ES">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tc rowSpan="2">
                  <a:txBody>
                    <a:bodyPr/>
                    <a:lstStyle/>
                    <a:p>
                      <a:pPr algn="ctr" rtl="0" fontAlgn="ctr">
                        <a:spcBef>
                          <a:spcPts val="0"/>
                        </a:spcBef>
                        <a:spcAft>
                          <a:spcPts val="0"/>
                        </a:spcAft>
                      </a:pPr>
                      <a:r>
                        <a:rPr lang="ca-ES" sz="800" b="0" i="0" u="none" strike="noStrike">
                          <a:solidFill>
                            <a:srgbClr val="000000"/>
                          </a:solidFill>
                          <a:effectLst/>
                          <a:latin typeface="Calibri" panose="020F0502020204030204" pitchFamily="34" charset="0"/>
                        </a:rPr>
                        <a:t>LSO original</a:t>
                      </a:r>
                      <a:endParaRPr lang="ca-ES">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06666"/>
                    </a:solidFill>
                  </a:tcPr>
                </a:tc>
                <a:tc rowSpan="2">
                  <a:txBody>
                    <a:bodyPr/>
                    <a:lstStyle/>
                    <a:p>
                      <a:pPr algn="ctr" rtl="0" fontAlgn="ctr">
                        <a:spcBef>
                          <a:spcPts val="0"/>
                        </a:spcBef>
                        <a:spcAft>
                          <a:spcPts val="0"/>
                        </a:spcAft>
                      </a:pPr>
                      <a:r>
                        <a:rPr lang="ca-ES" sz="800" b="0" i="0" u="none" strike="noStrike">
                          <a:solidFill>
                            <a:srgbClr val="000000"/>
                          </a:solidFill>
                          <a:effectLst/>
                          <a:latin typeface="Calibri" panose="020F0502020204030204" pitchFamily="34" charset="0"/>
                        </a:rPr>
                        <a:t>LSO original</a:t>
                      </a:r>
                      <a:endParaRPr lang="ca-ES">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tc rowSpan="2">
                  <a:txBody>
                    <a:bodyPr/>
                    <a:lstStyle/>
                    <a:p>
                      <a:pPr algn="ctr" rtl="0" fontAlgn="ctr">
                        <a:spcBef>
                          <a:spcPts val="0"/>
                        </a:spcBef>
                        <a:spcAft>
                          <a:spcPts val="0"/>
                        </a:spcAft>
                      </a:pPr>
                      <a:r>
                        <a:rPr lang="ca-ES" sz="800" b="0" i="0" u="none" strike="noStrike">
                          <a:solidFill>
                            <a:srgbClr val="000000"/>
                          </a:solidFill>
                          <a:effectLst/>
                          <a:latin typeface="Calibri" panose="020F0502020204030204" pitchFamily="34" charset="0"/>
                        </a:rPr>
                        <a:t>LSO original+ampliat</a:t>
                      </a:r>
                      <a:endParaRPr lang="ca-ES">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tc>
                  <a:txBody>
                    <a:bodyPr/>
                    <a:lstStyle/>
                    <a:p>
                      <a:pPr algn="ctr" rtl="0" fontAlgn="b">
                        <a:spcBef>
                          <a:spcPts val="0"/>
                        </a:spcBef>
                        <a:spcAft>
                          <a:spcPts val="0"/>
                        </a:spcAft>
                      </a:pPr>
                      <a:r>
                        <a:rPr lang="ca-ES" sz="800" b="0" i="0" u="none" strike="noStrike">
                          <a:solidFill>
                            <a:srgbClr val="000000"/>
                          </a:solidFill>
                          <a:effectLst/>
                          <a:latin typeface="Calibri" panose="020F0502020204030204" pitchFamily="34" charset="0"/>
                        </a:rPr>
                        <a:t>LSO original</a:t>
                      </a:r>
                      <a:endParaRPr lang="ca-ES">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tc rowSpan="2">
                  <a:txBody>
                    <a:bodyPr/>
                    <a:lstStyle/>
                    <a:p>
                      <a:pPr algn="ctr" rtl="0" fontAlgn="ctr">
                        <a:spcBef>
                          <a:spcPts val="0"/>
                        </a:spcBef>
                        <a:spcAft>
                          <a:spcPts val="0"/>
                        </a:spcAft>
                      </a:pPr>
                      <a:r>
                        <a:rPr lang="ca-ES" sz="800" b="0" i="0" u="none" strike="noStrike">
                          <a:solidFill>
                            <a:srgbClr val="000000"/>
                          </a:solidFill>
                          <a:effectLst/>
                          <a:latin typeface="Calibri" panose="020F0502020204030204" pitchFamily="34" charset="0"/>
                        </a:rPr>
                        <a:t>LSO original+ampliat</a:t>
                      </a:r>
                      <a:endParaRPr lang="ca-ES">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00FF00"/>
                    </a:solidFill>
                  </a:tcPr>
                </a:tc>
                <a:extLst>
                  <a:ext uri="{0D108BD9-81ED-4DB2-BD59-A6C34878D82A}">
                    <a16:rowId xmlns:a16="http://schemas.microsoft.com/office/drawing/2014/main" val="3502802154"/>
                  </a:ext>
                </a:extLst>
              </a:tr>
              <a:tr h="790911">
                <a:tc>
                  <a:txBody>
                    <a:bodyPr/>
                    <a:lstStyle/>
                    <a:p>
                      <a:pPr algn="ctr" rtl="0" fontAlgn="ctr">
                        <a:spcBef>
                          <a:spcPts val="0"/>
                        </a:spcBef>
                        <a:spcAft>
                          <a:spcPts val="0"/>
                        </a:spcAft>
                      </a:pPr>
                      <a:r>
                        <a:rPr lang="ca-ES" sz="900" b="1" i="0" u="none" strike="noStrike" dirty="0">
                          <a:solidFill>
                            <a:srgbClr val="000000"/>
                          </a:solidFill>
                          <a:effectLst/>
                          <a:latin typeface="Calibri" panose="020F0502020204030204" pitchFamily="34" charset="0"/>
                        </a:rPr>
                        <a:t>Suspensió</a:t>
                      </a:r>
                      <a:endParaRPr lang="ca-ES" dirty="0">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06666"/>
                    </a:solidFill>
                  </a:tcPr>
                </a:tc>
                <a:tc vMerge="1">
                  <a:txBody>
                    <a:bodyPr/>
                    <a:lstStyle/>
                    <a:p>
                      <a:endParaRPr lang="ca-ES"/>
                    </a:p>
                  </a:txBody>
                  <a:tcPr/>
                </a:tc>
                <a:tc vMerge="1">
                  <a:txBody>
                    <a:bodyPr/>
                    <a:lstStyle/>
                    <a:p>
                      <a:endParaRPr lang="ca-ES"/>
                    </a:p>
                  </a:txBody>
                  <a:tcPr/>
                </a:tc>
                <a:tc vMerge="1">
                  <a:txBody>
                    <a:bodyPr/>
                    <a:lstStyle/>
                    <a:p>
                      <a:endParaRPr lang="ca-ES"/>
                    </a:p>
                  </a:txBody>
                  <a:tcPr/>
                </a:tc>
                <a:tc vMerge="1">
                  <a:txBody>
                    <a:bodyPr/>
                    <a:lstStyle/>
                    <a:p>
                      <a:endParaRPr lang="ca-ES"/>
                    </a:p>
                  </a:txBody>
                  <a:tcPr/>
                </a:tc>
                <a:tc>
                  <a:txBody>
                    <a:bodyPr/>
                    <a:lstStyle/>
                    <a:p>
                      <a:pPr algn="ctr" rtl="0" fontAlgn="b">
                        <a:spcBef>
                          <a:spcPts val="0"/>
                        </a:spcBef>
                        <a:spcAft>
                          <a:spcPts val="0"/>
                        </a:spcAft>
                      </a:pPr>
                      <a:r>
                        <a:rPr lang="ca-ES" sz="800" b="0" i="0" u="none" strike="noStrike">
                          <a:solidFill>
                            <a:srgbClr val="000000"/>
                          </a:solidFill>
                          <a:effectLst/>
                          <a:latin typeface="Calibri" panose="020F0502020204030204" pitchFamily="34" charset="0"/>
                        </a:rPr>
                        <a:t>LSO ampliat DL 17/2019</a:t>
                      </a:r>
                      <a:endParaRPr lang="ca-ES">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E06666"/>
                    </a:solidFill>
                  </a:tcPr>
                </a:tc>
                <a:tc vMerge="1">
                  <a:txBody>
                    <a:bodyPr/>
                    <a:lstStyle/>
                    <a:p>
                      <a:endParaRPr lang="ca-ES"/>
                    </a:p>
                  </a:txBody>
                  <a:tcPr/>
                </a:tc>
                <a:extLst>
                  <a:ext uri="{0D108BD9-81ED-4DB2-BD59-A6C34878D82A}">
                    <a16:rowId xmlns:a16="http://schemas.microsoft.com/office/drawing/2014/main" val="3485889665"/>
                  </a:ext>
                </a:extLst>
              </a:tr>
              <a:tr h="611837">
                <a:tc>
                  <a:txBody>
                    <a:bodyPr/>
                    <a:lstStyle/>
                    <a:p>
                      <a:pPr algn="ctr" rtl="0" fontAlgn="ctr">
                        <a:spcBef>
                          <a:spcPts val="0"/>
                        </a:spcBef>
                        <a:spcAft>
                          <a:spcPts val="0"/>
                        </a:spcAft>
                      </a:pPr>
                      <a:r>
                        <a:rPr lang="ca-ES" sz="900" b="1" i="0" u="none" strike="noStrike">
                          <a:solidFill>
                            <a:srgbClr val="000000"/>
                          </a:solidFill>
                          <a:effectLst/>
                          <a:latin typeface="Calibri" panose="020F0502020204030204" pitchFamily="34" charset="0"/>
                        </a:rPr>
                        <a:t>Lleis</a:t>
                      </a:r>
                      <a:endParaRPr lang="ca-ES">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966"/>
                    </a:solidFill>
                  </a:tcPr>
                </a:tc>
                <a:tc>
                  <a:txBody>
                    <a:bodyPr/>
                    <a:lstStyle/>
                    <a:p>
                      <a:pPr algn="ctr" rtl="0" fontAlgn="b">
                        <a:spcBef>
                          <a:spcPts val="0"/>
                        </a:spcBef>
                        <a:spcAft>
                          <a:spcPts val="0"/>
                        </a:spcAft>
                      </a:pPr>
                      <a:r>
                        <a:rPr lang="ca-ES" sz="800" b="0" i="0" u="none" strike="noStrike">
                          <a:solidFill>
                            <a:srgbClr val="000000"/>
                          </a:solidFill>
                          <a:effectLst/>
                          <a:latin typeface="Calibri" panose="020F0502020204030204" pitchFamily="34" charset="0"/>
                        </a:rPr>
                        <a:t>Llei 24/2015</a:t>
                      </a:r>
                      <a:endParaRPr lang="ca-ES">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D966"/>
                    </a:solidFill>
                  </a:tcPr>
                </a:tc>
                <a:tc>
                  <a:txBody>
                    <a:bodyPr/>
                    <a:lstStyle/>
                    <a:p>
                      <a:pPr algn="ctr" rtl="0" fontAlgn="ctr">
                        <a:spcBef>
                          <a:spcPts val="0"/>
                        </a:spcBef>
                        <a:spcAft>
                          <a:spcPts val="0"/>
                        </a:spcAft>
                      </a:pPr>
                      <a:r>
                        <a:rPr lang="ca-ES" sz="800" b="0" i="0" u="none" strike="noStrike">
                          <a:solidFill>
                            <a:srgbClr val="000000"/>
                          </a:solidFill>
                          <a:effectLst/>
                          <a:latin typeface="Calibri" panose="020F0502020204030204" pitchFamily="34" charset="0"/>
                        </a:rPr>
                        <a:t>Suspensió TC</a:t>
                      </a:r>
                      <a:endParaRPr lang="ca-ES">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999999"/>
                    </a:solidFill>
                  </a:tcPr>
                </a:tc>
                <a:tc>
                  <a:txBody>
                    <a:bodyPr/>
                    <a:lstStyle/>
                    <a:p>
                      <a:pPr algn="ctr" rtl="0" fontAlgn="b">
                        <a:spcBef>
                          <a:spcPts val="0"/>
                        </a:spcBef>
                        <a:spcAft>
                          <a:spcPts val="0"/>
                        </a:spcAft>
                      </a:pPr>
                      <a:r>
                        <a:rPr lang="ca-ES" sz="800" b="0" i="0" u="none" strike="noStrike">
                          <a:solidFill>
                            <a:srgbClr val="000000"/>
                          </a:solidFill>
                          <a:effectLst/>
                          <a:latin typeface="Calibri" panose="020F0502020204030204" pitchFamily="34" charset="0"/>
                        </a:rPr>
                        <a:t>Desistiment recurs 24/2015</a:t>
                      </a:r>
                      <a:endParaRPr lang="ca-ES">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966"/>
                    </a:solidFill>
                  </a:tcPr>
                </a:tc>
                <a:tc rowSpan="2">
                  <a:txBody>
                    <a:bodyPr/>
                    <a:lstStyle/>
                    <a:p>
                      <a:pPr algn="ctr" rtl="0" fontAlgn="ctr">
                        <a:spcBef>
                          <a:spcPts val="0"/>
                        </a:spcBef>
                        <a:spcAft>
                          <a:spcPts val="0"/>
                        </a:spcAft>
                      </a:pPr>
                      <a:r>
                        <a:rPr lang="ca-ES" sz="800" b="0" i="0" u="none" strike="noStrike" dirty="0">
                          <a:solidFill>
                            <a:srgbClr val="000000"/>
                          </a:solidFill>
                          <a:effectLst/>
                          <a:latin typeface="Calibri" panose="020F0502020204030204" pitchFamily="34" charset="0"/>
                        </a:rPr>
                        <a:t>DL 17/2019</a:t>
                      </a:r>
                      <a:endParaRPr lang="ca-ES" dirty="0">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966"/>
                    </a:solidFill>
                  </a:tcPr>
                </a:tc>
                <a:tc rowSpan="2">
                  <a:txBody>
                    <a:bodyPr/>
                    <a:lstStyle/>
                    <a:p>
                      <a:pPr algn="ctr" rtl="0" fontAlgn="ctr">
                        <a:spcBef>
                          <a:spcPts val="0"/>
                        </a:spcBef>
                        <a:spcAft>
                          <a:spcPts val="0"/>
                        </a:spcAft>
                      </a:pPr>
                      <a:r>
                        <a:rPr lang="ca-ES" sz="800" b="0" i="0" u="none" strike="noStrike">
                          <a:solidFill>
                            <a:srgbClr val="000000"/>
                          </a:solidFill>
                          <a:effectLst/>
                          <a:latin typeface="Calibri" panose="020F0502020204030204" pitchFamily="34" charset="0"/>
                        </a:rPr>
                        <a:t>Anul·lació TC</a:t>
                      </a:r>
                      <a:endParaRPr lang="ca-ES">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99999"/>
                    </a:solidFill>
                  </a:tcPr>
                </a:tc>
                <a:tc rowSpan="2">
                  <a:txBody>
                    <a:bodyPr/>
                    <a:lstStyle/>
                    <a:p>
                      <a:pPr algn="ctr" rtl="0" fontAlgn="ctr">
                        <a:spcBef>
                          <a:spcPts val="0"/>
                        </a:spcBef>
                        <a:spcAft>
                          <a:spcPts val="0"/>
                        </a:spcAft>
                      </a:pPr>
                      <a:r>
                        <a:rPr lang="ca-ES" sz="800" b="0" i="0" u="none" strike="noStrike">
                          <a:solidFill>
                            <a:srgbClr val="000000"/>
                          </a:solidFill>
                          <a:effectLst/>
                          <a:latin typeface="Calibri" panose="020F0502020204030204" pitchFamily="34" charset="0"/>
                        </a:rPr>
                        <a:t>Llei 1/2022</a:t>
                      </a:r>
                      <a:endParaRPr lang="ca-ES">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966"/>
                    </a:solidFill>
                  </a:tcPr>
                </a:tc>
                <a:extLst>
                  <a:ext uri="{0D108BD9-81ED-4DB2-BD59-A6C34878D82A}">
                    <a16:rowId xmlns:a16="http://schemas.microsoft.com/office/drawing/2014/main" val="1204573382"/>
                  </a:ext>
                </a:extLst>
              </a:tr>
              <a:tr h="611837">
                <a:tc>
                  <a:txBody>
                    <a:bodyPr/>
                    <a:lstStyle/>
                    <a:p>
                      <a:pPr algn="ctr" rtl="0" fontAlgn="ctr">
                        <a:spcBef>
                          <a:spcPts val="0"/>
                        </a:spcBef>
                        <a:spcAft>
                          <a:spcPts val="0"/>
                        </a:spcAft>
                      </a:pPr>
                      <a:r>
                        <a:rPr lang="ca-ES" sz="900" b="1" i="0" u="none" strike="noStrike">
                          <a:solidFill>
                            <a:srgbClr val="000000"/>
                          </a:solidFill>
                          <a:effectLst/>
                          <a:latin typeface="Calibri" panose="020F0502020204030204" pitchFamily="34" charset="0"/>
                        </a:rPr>
                        <a:t>Sentències</a:t>
                      </a:r>
                      <a:endParaRPr lang="ca-ES">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99999"/>
                    </a:solidFill>
                  </a:tcPr>
                </a:tc>
                <a:tc>
                  <a:txBody>
                    <a:bodyPr/>
                    <a:lstStyle/>
                    <a:p>
                      <a:pPr algn="ctr" rtl="0" fontAlgn="b">
                        <a:spcBef>
                          <a:spcPts val="0"/>
                        </a:spcBef>
                        <a:spcAft>
                          <a:spcPts val="0"/>
                        </a:spcAft>
                      </a:pPr>
                      <a:r>
                        <a:rPr lang="ca-ES" sz="800" b="0" i="0" u="none" strike="noStrike">
                          <a:solidFill>
                            <a:srgbClr val="000000"/>
                          </a:solidFill>
                          <a:effectLst/>
                          <a:latin typeface="Calibri" panose="020F0502020204030204" pitchFamily="34" charset="0"/>
                        </a:rPr>
                        <a:t>30/12/16 Llei 4/2016</a:t>
                      </a:r>
                      <a:endParaRPr lang="ca-ES">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966"/>
                    </a:solidFill>
                  </a:tcPr>
                </a:tc>
                <a:tc>
                  <a:txBody>
                    <a:bodyPr/>
                    <a:lstStyle/>
                    <a:p>
                      <a:pPr algn="ctr" rtl="0" fontAlgn="ctr">
                        <a:spcBef>
                          <a:spcPts val="0"/>
                        </a:spcBef>
                        <a:spcAft>
                          <a:spcPts val="0"/>
                        </a:spcAft>
                      </a:pPr>
                      <a:r>
                        <a:rPr lang="ca-ES" sz="800" b="0" i="0" u="none" strike="noStrike">
                          <a:solidFill>
                            <a:srgbClr val="000000"/>
                          </a:solidFill>
                          <a:effectLst/>
                          <a:latin typeface="Calibri" panose="020F0502020204030204" pitchFamily="34" charset="0"/>
                        </a:rPr>
                        <a:t>26/10/17 suspensió 4/2016</a:t>
                      </a:r>
                      <a:endParaRPr lang="ca-ES">
                        <a:effectLst/>
                      </a:endParaRPr>
                    </a:p>
                  </a:txBody>
                  <a:tcPr marL="25400" marR="25400" marT="25400" marB="2540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99999"/>
                    </a:solidFill>
                  </a:tcPr>
                </a:tc>
                <a:tc>
                  <a:txBody>
                    <a:bodyPr/>
                    <a:lstStyle/>
                    <a:p>
                      <a:pPr algn="ctr" rtl="0" fontAlgn="b">
                        <a:spcBef>
                          <a:spcPts val="0"/>
                        </a:spcBef>
                        <a:spcAft>
                          <a:spcPts val="0"/>
                        </a:spcAft>
                      </a:pPr>
                      <a:r>
                        <a:rPr lang="ca-ES" sz="800" b="0" i="0" u="none" strike="noStrike">
                          <a:solidFill>
                            <a:srgbClr val="000000"/>
                          </a:solidFill>
                          <a:effectLst/>
                          <a:latin typeface="Calibri" panose="020F0502020204030204" pitchFamily="34" charset="0"/>
                        </a:rPr>
                        <a:t>14/2/2919 desistiment 4/2016</a:t>
                      </a:r>
                      <a:endParaRPr lang="ca-ES">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D966"/>
                    </a:solidFill>
                  </a:tcPr>
                </a:tc>
                <a:tc vMerge="1">
                  <a:txBody>
                    <a:bodyPr/>
                    <a:lstStyle/>
                    <a:p>
                      <a:endParaRPr lang="ca-ES"/>
                    </a:p>
                  </a:txBody>
                  <a:tcPr/>
                </a:tc>
                <a:tc vMerge="1">
                  <a:txBody>
                    <a:bodyPr/>
                    <a:lstStyle/>
                    <a:p>
                      <a:endParaRPr lang="ca-ES"/>
                    </a:p>
                  </a:txBody>
                  <a:tcPr/>
                </a:tc>
                <a:tc vMerge="1">
                  <a:txBody>
                    <a:bodyPr/>
                    <a:lstStyle/>
                    <a:p>
                      <a:endParaRPr lang="ca-ES"/>
                    </a:p>
                  </a:txBody>
                  <a:tcPr/>
                </a:tc>
                <a:extLst>
                  <a:ext uri="{0D108BD9-81ED-4DB2-BD59-A6C34878D82A}">
                    <a16:rowId xmlns:a16="http://schemas.microsoft.com/office/drawing/2014/main" val="1123409542"/>
                  </a:ext>
                </a:extLst>
              </a:tr>
              <a:tr h="611837">
                <a:tc>
                  <a:txBody>
                    <a:bodyPr/>
                    <a:lstStyle/>
                    <a:p>
                      <a:pPr algn="ctr" rtl="0" fontAlgn="b">
                        <a:spcBef>
                          <a:spcPts val="0"/>
                        </a:spcBef>
                        <a:spcAft>
                          <a:spcPts val="0"/>
                        </a:spcAft>
                      </a:pPr>
                      <a:r>
                        <a:rPr lang="ca-ES" sz="900" b="1" i="0" u="none" strike="noStrike" dirty="0">
                          <a:solidFill>
                            <a:srgbClr val="000000"/>
                          </a:solidFill>
                          <a:effectLst/>
                          <a:latin typeface="Calibri" panose="020F0502020204030204" pitchFamily="34" charset="0"/>
                        </a:rPr>
                        <a:t>Durada</a:t>
                      </a:r>
                      <a:endParaRPr lang="ca-ES" dirty="0">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spcBef>
                          <a:spcPts val="0"/>
                        </a:spcBef>
                        <a:spcAft>
                          <a:spcPts val="0"/>
                        </a:spcAft>
                      </a:pPr>
                      <a:r>
                        <a:rPr lang="pt-BR" sz="800" b="0" i="0" u="none" strike="noStrike">
                          <a:solidFill>
                            <a:srgbClr val="000000"/>
                          </a:solidFill>
                          <a:effectLst/>
                          <a:latin typeface="Calibri" panose="020F0502020204030204" pitchFamily="34" charset="0"/>
                        </a:rPr>
                        <a:t>9 mesos i 25 dies</a:t>
                      </a:r>
                      <a:endParaRPr lang="pt-BR">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spcBef>
                          <a:spcPts val="0"/>
                        </a:spcBef>
                        <a:spcAft>
                          <a:spcPts val="0"/>
                        </a:spcAft>
                      </a:pPr>
                      <a:r>
                        <a:rPr lang="ca-ES" sz="800" b="0" i="0" u="none" strike="noStrike">
                          <a:solidFill>
                            <a:srgbClr val="000000"/>
                          </a:solidFill>
                          <a:effectLst/>
                          <a:latin typeface="Calibri" panose="020F0502020204030204" pitchFamily="34" charset="0"/>
                        </a:rPr>
                        <a:t>2 anys, 8 mesos, 18 dies</a:t>
                      </a:r>
                      <a:endParaRPr lang="ca-ES">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spcBef>
                          <a:spcPts val="0"/>
                        </a:spcBef>
                        <a:spcAft>
                          <a:spcPts val="0"/>
                        </a:spcAft>
                      </a:pPr>
                      <a:r>
                        <a:rPr lang="pt-BR" sz="800" b="0" i="0" u="none" strike="noStrike">
                          <a:solidFill>
                            <a:srgbClr val="000000"/>
                          </a:solidFill>
                          <a:effectLst/>
                          <a:latin typeface="Calibri" panose="020F0502020204030204" pitchFamily="34" charset="0"/>
                        </a:rPr>
                        <a:t>10 mesos i 8 dies</a:t>
                      </a:r>
                      <a:endParaRPr lang="pt-BR">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spcBef>
                          <a:spcPts val="0"/>
                        </a:spcBef>
                        <a:spcAft>
                          <a:spcPts val="0"/>
                        </a:spcAft>
                      </a:pPr>
                      <a:r>
                        <a:rPr lang="en-US" sz="800" b="0" i="0" u="none" strike="noStrike">
                          <a:solidFill>
                            <a:srgbClr val="000000"/>
                          </a:solidFill>
                          <a:effectLst/>
                          <a:latin typeface="Calibri" panose="020F0502020204030204" pitchFamily="34" charset="0"/>
                        </a:rPr>
                        <a:t>1 any, 1 mes, 19 dies</a:t>
                      </a:r>
                      <a:endParaRPr lang="en-US">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spcBef>
                          <a:spcPts val="0"/>
                        </a:spcBef>
                        <a:spcAft>
                          <a:spcPts val="0"/>
                        </a:spcAft>
                      </a:pPr>
                      <a:r>
                        <a:rPr lang="ca-ES" sz="800" b="0" i="0" u="none" strike="noStrike">
                          <a:solidFill>
                            <a:srgbClr val="000000"/>
                          </a:solidFill>
                          <a:effectLst/>
                          <a:latin typeface="Calibri" panose="020F0502020204030204" pitchFamily="34" charset="0"/>
                        </a:rPr>
                        <a:t>1 any, 13 dies</a:t>
                      </a:r>
                      <a:endParaRPr lang="ca-ES">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tc>
                  <a:txBody>
                    <a:bodyPr/>
                    <a:lstStyle/>
                    <a:p>
                      <a:pPr algn="ctr" rtl="0" fontAlgn="b">
                        <a:spcBef>
                          <a:spcPts val="0"/>
                        </a:spcBef>
                        <a:spcAft>
                          <a:spcPts val="0"/>
                        </a:spcAft>
                      </a:pPr>
                      <a:r>
                        <a:rPr lang="ca-ES" sz="800" b="0" i="0" u="none" strike="noStrike" dirty="0">
                          <a:solidFill>
                            <a:srgbClr val="000000"/>
                          </a:solidFill>
                          <a:effectLst/>
                          <a:latin typeface="Calibri" panose="020F0502020204030204" pitchFamily="34" charset="0"/>
                        </a:rPr>
                        <a:t>2 anys, 6 mesos, 18 dies</a:t>
                      </a:r>
                      <a:endParaRPr lang="ca-ES" dirty="0">
                        <a:effectLst/>
                      </a:endParaRPr>
                    </a:p>
                  </a:txBody>
                  <a:tcPr marL="25400" marR="25400" marT="25400" marB="25400" anchor="b">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99026084"/>
                  </a:ext>
                </a:extLst>
              </a:tr>
            </a:tbl>
          </a:graphicData>
        </a:graphic>
      </p:graphicFrame>
    </p:spTree>
    <p:extLst>
      <p:ext uri="{BB962C8B-B14F-4D97-AF65-F5344CB8AC3E}">
        <p14:creationId xmlns:p14="http://schemas.microsoft.com/office/powerpoint/2010/main" val="3864196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0DAA980-C24C-AC90-F484-8CACE6D9C6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6BCA29C-D5A9-8EDF-BC96-0C4EEDCF4BB0}"/>
              </a:ext>
            </a:extLst>
          </p:cNvPr>
          <p:cNvSpPr>
            <a:spLocks noGrp="1"/>
          </p:cNvSpPr>
          <p:nvPr>
            <p:ph type="title"/>
          </p:nvPr>
        </p:nvSpPr>
        <p:spPr>
          <a:xfrm>
            <a:off x="0" y="0"/>
            <a:ext cx="12192000" cy="1325563"/>
          </a:xfrm>
          <a:solidFill>
            <a:srgbClr val="009383"/>
          </a:solidFill>
        </p:spPr>
        <p:txBody>
          <a:bodyPr>
            <a:normAutofit/>
          </a:bodyPr>
          <a:lstStyle/>
          <a:p>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Contexto</a:t>
            </a:r>
          </a:p>
        </p:txBody>
      </p:sp>
      <p:pic>
        <p:nvPicPr>
          <p:cNvPr id="8" name="Imagen 3" descr="Un grupo de personas de pie&#10;&#10;Descripción generada automáticamente">
            <a:extLst>
              <a:ext uri="{FF2B5EF4-FFF2-40B4-BE49-F238E27FC236}">
                <a16:creationId xmlns:a16="http://schemas.microsoft.com/office/drawing/2014/main" id="{6C72151C-C295-2993-E95E-BB446C7E57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706" y="2267253"/>
            <a:ext cx="5107149" cy="2850502"/>
          </a:xfrm>
          <a:prstGeom prst="rect">
            <a:avLst/>
          </a:prstGeom>
        </p:spPr>
      </p:pic>
      <p:pic>
        <p:nvPicPr>
          <p:cNvPr id="12" name="Imatge 11" descr="Imatge que conté text, captura de pantalla, Font, nombre&#10;&#10;Descripció generada automàticament">
            <a:extLst>
              <a:ext uri="{FF2B5EF4-FFF2-40B4-BE49-F238E27FC236}">
                <a16:creationId xmlns:a16="http://schemas.microsoft.com/office/drawing/2014/main" id="{F777C1B7-801A-D771-D258-D94E46677A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7259" y="1540431"/>
            <a:ext cx="3206872" cy="1729241"/>
          </a:xfrm>
          <a:prstGeom prst="rect">
            <a:avLst/>
          </a:prstGeom>
        </p:spPr>
      </p:pic>
      <p:pic>
        <p:nvPicPr>
          <p:cNvPr id="15" name="Imatge 14" descr="Imatge que conté text, captura de pantalla, Font, nombre&#10;&#10;Descripció generada automàticament">
            <a:extLst>
              <a:ext uri="{FF2B5EF4-FFF2-40B4-BE49-F238E27FC236}">
                <a16:creationId xmlns:a16="http://schemas.microsoft.com/office/drawing/2014/main" id="{5EC56DB9-206F-5DF1-AE8E-C62FD180E4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24604" y="2720231"/>
            <a:ext cx="3507861" cy="1939144"/>
          </a:xfrm>
          <a:prstGeom prst="rect">
            <a:avLst/>
          </a:prstGeom>
        </p:spPr>
      </p:pic>
      <p:pic>
        <p:nvPicPr>
          <p:cNvPr id="17" name="Imatge 16" descr="Imatge que conté text, captura de pantalla, Font, nombre&#10;&#10;Descripció generada automàticament">
            <a:extLst>
              <a:ext uri="{FF2B5EF4-FFF2-40B4-BE49-F238E27FC236}">
                <a16:creationId xmlns:a16="http://schemas.microsoft.com/office/drawing/2014/main" id="{3F35521C-7CE1-A607-7941-84973E53FF7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4214091"/>
            <a:ext cx="4438877" cy="2460751"/>
          </a:xfrm>
          <a:prstGeom prst="rect">
            <a:avLst/>
          </a:prstGeom>
        </p:spPr>
      </p:pic>
    </p:spTree>
    <p:extLst>
      <p:ext uri="{BB962C8B-B14F-4D97-AF65-F5344CB8AC3E}">
        <p14:creationId xmlns:p14="http://schemas.microsoft.com/office/powerpoint/2010/main" val="51720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0DAA980-C24C-AC90-F484-8CACE6D9C6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6BCA29C-D5A9-8EDF-BC96-0C4EEDCF4BB0}"/>
              </a:ext>
            </a:extLst>
          </p:cNvPr>
          <p:cNvSpPr>
            <a:spLocks noGrp="1"/>
          </p:cNvSpPr>
          <p:nvPr>
            <p:ph type="title"/>
          </p:nvPr>
        </p:nvSpPr>
        <p:spPr>
          <a:xfrm>
            <a:off x="0" y="0"/>
            <a:ext cx="12192000" cy="1325563"/>
          </a:xfrm>
          <a:solidFill>
            <a:srgbClr val="009383"/>
          </a:solidFill>
        </p:spPr>
        <p:txBody>
          <a:bodyPr>
            <a:normAutofit/>
          </a:bodyPr>
          <a:lstStyle/>
          <a:p>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Contexto</a:t>
            </a:r>
          </a:p>
        </p:txBody>
      </p:sp>
      <p:pic>
        <p:nvPicPr>
          <p:cNvPr id="1026" name="Picture 2">
            <a:extLst>
              <a:ext uri="{FF2B5EF4-FFF2-40B4-BE49-F238E27FC236}">
                <a16:creationId xmlns:a16="http://schemas.microsoft.com/office/drawing/2014/main" id="{3A3490B3-C5F3-6D58-3B46-E602971B15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7062" y="1955680"/>
            <a:ext cx="5857875" cy="36195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8">
            <a:extLst>
              <a:ext uri="{FF2B5EF4-FFF2-40B4-BE49-F238E27FC236}">
                <a16:creationId xmlns:a16="http://schemas.microsoft.com/office/drawing/2014/main" id="{986C89D9-69B5-A324-6DE7-5CE01D0801C0}"/>
              </a:ext>
            </a:extLst>
          </p:cNvPr>
          <p:cNvSpPr txBox="1"/>
          <p:nvPr/>
        </p:nvSpPr>
        <p:spPr>
          <a:xfrm>
            <a:off x="7228174" y="5764669"/>
            <a:ext cx="25050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Fuente: </a:t>
            </a:r>
            <a:r>
              <a:rPr kumimoji="0" lang="es-ES" sz="105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Grup</a:t>
            </a:r>
            <a:r>
              <a:rPr kumimoji="0" lang="es-ES"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Promotor ILP.</a:t>
            </a:r>
          </a:p>
        </p:txBody>
      </p:sp>
    </p:spTree>
    <p:extLst>
      <p:ext uri="{BB962C8B-B14F-4D97-AF65-F5344CB8AC3E}">
        <p14:creationId xmlns:p14="http://schemas.microsoft.com/office/powerpoint/2010/main" val="4011106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0DAA980-C24C-AC90-F484-8CACE6D9C6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6BCA29C-D5A9-8EDF-BC96-0C4EEDCF4BB0}"/>
              </a:ext>
            </a:extLst>
          </p:cNvPr>
          <p:cNvSpPr>
            <a:spLocks noGrp="1"/>
          </p:cNvSpPr>
          <p:nvPr>
            <p:ph type="title"/>
          </p:nvPr>
        </p:nvSpPr>
        <p:spPr>
          <a:xfrm>
            <a:off x="0" y="0"/>
            <a:ext cx="12192000" cy="1325563"/>
          </a:xfrm>
          <a:solidFill>
            <a:srgbClr val="009383"/>
          </a:solidFill>
        </p:spPr>
        <p:txBody>
          <a:bodyPr>
            <a:normAutofit/>
          </a:bodyPr>
          <a:lstStyle/>
          <a:p>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Contexto</a:t>
            </a:r>
          </a:p>
        </p:txBody>
      </p:sp>
      <p:pic>
        <p:nvPicPr>
          <p:cNvPr id="2050" name="Picture 2">
            <a:extLst>
              <a:ext uri="{FF2B5EF4-FFF2-40B4-BE49-F238E27FC236}">
                <a16:creationId xmlns:a16="http://schemas.microsoft.com/office/drawing/2014/main" id="{EE008A08-4978-1D3F-9DA8-3F0E1AA3FC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0954" y="2173432"/>
            <a:ext cx="5857875" cy="361950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8">
            <a:extLst>
              <a:ext uri="{FF2B5EF4-FFF2-40B4-BE49-F238E27FC236}">
                <a16:creationId xmlns:a16="http://schemas.microsoft.com/office/drawing/2014/main" id="{B98D68A2-DCCF-26B0-9216-455024FA652A}"/>
              </a:ext>
            </a:extLst>
          </p:cNvPr>
          <p:cNvSpPr txBox="1"/>
          <p:nvPr/>
        </p:nvSpPr>
        <p:spPr>
          <a:xfrm>
            <a:off x="7279932" y="5945823"/>
            <a:ext cx="25050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Fuente: </a:t>
            </a:r>
            <a:r>
              <a:rPr kumimoji="0" lang="es-ES" sz="105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Grup</a:t>
            </a:r>
            <a:r>
              <a:rPr kumimoji="0" lang="es-ES"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Promotor ILP.</a:t>
            </a:r>
          </a:p>
        </p:txBody>
      </p:sp>
    </p:spTree>
    <p:extLst>
      <p:ext uri="{BB962C8B-B14F-4D97-AF65-F5344CB8AC3E}">
        <p14:creationId xmlns:p14="http://schemas.microsoft.com/office/powerpoint/2010/main" val="3944840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0DAA980-C24C-AC90-F484-8CACE6D9C6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6BCA29C-D5A9-8EDF-BC96-0C4EEDCF4BB0}"/>
              </a:ext>
            </a:extLst>
          </p:cNvPr>
          <p:cNvSpPr>
            <a:spLocks noGrp="1"/>
          </p:cNvSpPr>
          <p:nvPr>
            <p:ph type="title"/>
          </p:nvPr>
        </p:nvSpPr>
        <p:spPr>
          <a:xfrm>
            <a:off x="0" y="0"/>
            <a:ext cx="12192000" cy="1325563"/>
          </a:xfrm>
          <a:solidFill>
            <a:srgbClr val="009383"/>
          </a:solidFill>
        </p:spPr>
        <p:txBody>
          <a:bodyPr>
            <a:normAutofit/>
          </a:bodyPr>
          <a:lstStyle/>
          <a:p>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Contexto</a:t>
            </a:r>
          </a:p>
        </p:txBody>
      </p:sp>
      <p:pic>
        <p:nvPicPr>
          <p:cNvPr id="4" name="Imagen 4" descr="Interfaz de usuario gráfica, Aplicación&#10;&#10;Descripción generada automáticamente">
            <a:extLst>
              <a:ext uri="{FF2B5EF4-FFF2-40B4-BE49-F238E27FC236}">
                <a16:creationId xmlns:a16="http://schemas.microsoft.com/office/drawing/2014/main" id="{F19E2172-5216-2385-D32C-742EE59903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1091" y="1807237"/>
            <a:ext cx="2428427" cy="3464950"/>
          </a:xfrm>
          <a:prstGeom prst="rect">
            <a:avLst/>
          </a:prstGeom>
        </p:spPr>
      </p:pic>
      <p:sp>
        <p:nvSpPr>
          <p:cNvPr id="7" name="CuadroTexto 8">
            <a:extLst>
              <a:ext uri="{FF2B5EF4-FFF2-40B4-BE49-F238E27FC236}">
                <a16:creationId xmlns:a16="http://schemas.microsoft.com/office/drawing/2014/main" id="{0C0C1787-8685-DFD3-CABE-9DBDB9D3095A}"/>
              </a:ext>
            </a:extLst>
          </p:cNvPr>
          <p:cNvSpPr txBox="1"/>
          <p:nvPr/>
        </p:nvSpPr>
        <p:spPr>
          <a:xfrm>
            <a:off x="10039338" y="5492251"/>
            <a:ext cx="25050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050" dirty="0">
                <a:solidFill>
                  <a:prstClr val="black"/>
                </a:solidFill>
                <a:latin typeface="Open Sans" panose="020B0606030504020204" pitchFamily="34" charset="0"/>
                <a:ea typeface="Open Sans" panose="020B0606030504020204" pitchFamily="34" charset="0"/>
                <a:cs typeface="Open Sans" panose="020B0606030504020204" pitchFamily="34" charset="0"/>
              </a:rPr>
              <a:t>Fuente</a:t>
            </a:r>
            <a:r>
              <a:rPr kumimoji="0" lang="es-ES"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s-ES" sz="1050" b="0"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Grup</a:t>
            </a:r>
            <a:r>
              <a:rPr kumimoji="0" lang="es-ES"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Promotor ILP.</a:t>
            </a:r>
          </a:p>
        </p:txBody>
      </p:sp>
      <p:pic>
        <p:nvPicPr>
          <p:cNvPr id="5" name="Imatge 4" descr="Imatge que conté text, captura de pantalla, Font, blanc i negre&#10;&#10;Descripció generada automàticament">
            <a:extLst>
              <a:ext uri="{FF2B5EF4-FFF2-40B4-BE49-F238E27FC236}">
                <a16:creationId xmlns:a16="http://schemas.microsoft.com/office/drawing/2014/main" id="{73FEFD29-E26C-8FE2-B550-4A4C685D1B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8838" y="2241347"/>
            <a:ext cx="3730050" cy="2884836"/>
          </a:xfrm>
          <a:prstGeom prst="rect">
            <a:avLst/>
          </a:prstGeom>
        </p:spPr>
      </p:pic>
      <p:pic>
        <p:nvPicPr>
          <p:cNvPr id="9" name="Imatge 8" descr="Imatge que conté text, captura de pantalla, Font, document&#10;&#10;Descripció generada automàticament">
            <a:extLst>
              <a:ext uri="{FF2B5EF4-FFF2-40B4-BE49-F238E27FC236}">
                <a16:creationId xmlns:a16="http://schemas.microsoft.com/office/drawing/2014/main" id="{029CF7C8-EE18-2231-1459-3700640342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8429" y="2629407"/>
            <a:ext cx="4979815" cy="2108716"/>
          </a:xfrm>
          <a:prstGeom prst="rect">
            <a:avLst/>
          </a:prstGeom>
        </p:spPr>
      </p:pic>
    </p:spTree>
    <p:extLst>
      <p:ext uri="{BB962C8B-B14F-4D97-AF65-F5344CB8AC3E}">
        <p14:creationId xmlns:p14="http://schemas.microsoft.com/office/powerpoint/2010/main" val="14953487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0DAA980-C24C-AC90-F484-8CACE6D9C6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6BCA29C-D5A9-8EDF-BC96-0C4EEDCF4BB0}"/>
              </a:ext>
            </a:extLst>
          </p:cNvPr>
          <p:cNvSpPr>
            <a:spLocks noGrp="1"/>
          </p:cNvSpPr>
          <p:nvPr>
            <p:ph type="title"/>
          </p:nvPr>
        </p:nvSpPr>
        <p:spPr>
          <a:xfrm>
            <a:off x="0" y="0"/>
            <a:ext cx="12192000" cy="1325563"/>
          </a:xfrm>
          <a:solidFill>
            <a:srgbClr val="009383"/>
          </a:solidFill>
        </p:spPr>
        <p:txBody>
          <a:bodyPr>
            <a:normAutofit/>
          </a:bodyPr>
          <a:lstStyle/>
          <a:p>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Contexto</a:t>
            </a:r>
          </a:p>
        </p:txBody>
      </p:sp>
      <p:pic>
        <p:nvPicPr>
          <p:cNvPr id="6" name="Imatge 5" descr="Imatge que conté text, captura de pantalla, Saturació cromàtica, diagrama&#10;&#10;Descripció generada automàticament">
            <a:extLst>
              <a:ext uri="{FF2B5EF4-FFF2-40B4-BE49-F238E27FC236}">
                <a16:creationId xmlns:a16="http://schemas.microsoft.com/office/drawing/2014/main" id="{18753232-FD20-12E5-712D-C1937AC62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788" y="2150112"/>
            <a:ext cx="6422708" cy="3464952"/>
          </a:xfrm>
          <a:prstGeom prst="rect">
            <a:avLst/>
          </a:prstGeom>
        </p:spPr>
      </p:pic>
      <p:pic>
        <p:nvPicPr>
          <p:cNvPr id="8" name="Imatge 7" descr="Imatge que conté text, captura de pantalla, Font, verd&#10;&#10;Descripció generada automàticament">
            <a:extLst>
              <a:ext uri="{FF2B5EF4-FFF2-40B4-BE49-F238E27FC236}">
                <a16:creationId xmlns:a16="http://schemas.microsoft.com/office/drawing/2014/main" id="{2305727C-4A30-DCB7-9088-A8BB2BBF7E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5594" y="1445069"/>
            <a:ext cx="3683189" cy="5150115"/>
          </a:xfrm>
          <a:prstGeom prst="rect">
            <a:avLst/>
          </a:prstGeom>
        </p:spPr>
      </p:pic>
    </p:spTree>
    <p:extLst>
      <p:ext uri="{BB962C8B-B14F-4D97-AF65-F5344CB8AC3E}">
        <p14:creationId xmlns:p14="http://schemas.microsoft.com/office/powerpoint/2010/main" val="3191633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0DAA980-C24C-AC90-F484-8CACE6D9C6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6BCA29C-D5A9-8EDF-BC96-0C4EEDCF4BB0}"/>
              </a:ext>
            </a:extLst>
          </p:cNvPr>
          <p:cNvSpPr>
            <a:spLocks noGrp="1"/>
          </p:cNvSpPr>
          <p:nvPr>
            <p:ph type="title"/>
          </p:nvPr>
        </p:nvSpPr>
        <p:spPr>
          <a:xfrm>
            <a:off x="0" y="0"/>
            <a:ext cx="12192000" cy="1325563"/>
          </a:xfrm>
          <a:solidFill>
            <a:srgbClr val="009383"/>
          </a:solidFill>
        </p:spPr>
        <p:txBody>
          <a:bodyPr>
            <a:normAutofit/>
          </a:bodyPr>
          <a:lstStyle/>
          <a:p>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Contexto</a:t>
            </a:r>
          </a:p>
        </p:txBody>
      </p:sp>
      <p:pic>
        <p:nvPicPr>
          <p:cNvPr id="3" name="Imagen 5" descr="Interfaz de usuario gráfica, Texto, Sitio web&#10;&#10;Descripción generada automáticamente">
            <a:extLst>
              <a:ext uri="{FF2B5EF4-FFF2-40B4-BE49-F238E27FC236}">
                <a16:creationId xmlns:a16="http://schemas.microsoft.com/office/drawing/2014/main" id="{355A22B5-51C3-3E64-1622-60F5EFB6E6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3988" y="2150114"/>
            <a:ext cx="4157942" cy="3464951"/>
          </a:xfrm>
          <a:prstGeom prst="rect">
            <a:avLst/>
          </a:prstGeom>
        </p:spPr>
      </p:pic>
      <p:sp>
        <p:nvSpPr>
          <p:cNvPr id="4" name="CuadroTexto 7">
            <a:extLst>
              <a:ext uri="{FF2B5EF4-FFF2-40B4-BE49-F238E27FC236}">
                <a16:creationId xmlns:a16="http://schemas.microsoft.com/office/drawing/2014/main" id="{194C5971-8313-CAFF-4414-B69DC0E887AD}"/>
              </a:ext>
            </a:extLst>
          </p:cNvPr>
          <p:cNvSpPr txBox="1"/>
          <p:nvPr/>
        </p:nvSpPr>
        <p:spPr>
          <a:xfrm>
            <a:off x="10493262" y="5884217"/>
            <a:ext cx="250507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05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Fuente: ElDiario.es.</a:t>
            </a:r>
          </a:p>
        </p:txBody>
      </p:sp>
      <p:pic>
        <p:nvPicPr>
          <p:cNvPr id="7" name="Imatge 6" descr="Imatge que conté text, captura de pantalla, Font&#10;&#10;Descripció generada automàticament">
            <a:extLst>
              <a:ext uri="{FF2B5EF4-FFF2-40B4-BE49-F238E27FC236}">
                <a16:creationId xmlns:a16="http://schemas.microsoft.com/office/drawing/2014/main" id="{26C98E76-B49A-2D3F-2869-6FEF1545E7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0070" y="2150114"/>
            <a:ext cx="7017111" cy="3333921"/>
          </a:xfrm>
          <a:prstGeom prst="rect">
            <a:avLst/>
          </a:prstGeom>
        </p:spPr>
      </p:pic>
    </p:spTree>
    <p:extLst>
      <p:ext uri="{BB962C8B-B14F-4D97-AF65-F5344CB8AC3E}">
        <p14:creationId xmlns:p14="http://schemas.microsoft.com/office/powerpoint/2010/main" val="1841226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0DAA980-C24C-AC90-F484-8CACE6D9C6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6BCA29C-D5A9-8EDF-BC96-0C4EEDCF4BB0}"/>
              </a:ext>
            </a:extLst>
          </p:cNvPr>
          <p:cNvSpPr>
            <a:spLocks noGrp="1"/>
          </p:cNvSpPr>
          <p:nvPr>
            <p:ph type="title"/>
          </p:nvPr>
        </p:nvSpPr>
        <p:spPr>
          <a:xfrm>
            <a:off x="0" y="0"/>
            <a:ext cx="12192000" cy="1325563"/>
          </a:xfrm>
          <a:solidFill>
            <a:srgbClr val="009383"/>
          </a:solidFill>
        </p:spPr>
        <p:txBody>
          <a:bodyPr>
            <a:normAutofit/>
          </a:bodyPr>
          <a:lstStyle/>
          <a:p>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Contexto</a:t>
            </a:r>
          </a:p>
        </p:txBody>
      </p:sp>
      <p:pic>
        <p:nvPicPr>
          <p:cNvPr id="9" name="Imatge 8" descr="Imatge que conté text, captura de pantalla, Font, Lloc web&#10;&#10;Descripció generada automàticament">
            <a:extLst>
              <a:ext uri="{FF2B5EF4-FFF2-40B4-BE49-F238E27FC236}">
                <a16:creationId xmlns:a16="http://schemas.microsoft.com/office/drawing/2014/main" id="{2EC96ECC-C105-C4E0-E488-B8669E98BD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3045" y="1490725"/>
            <a:ext cx="3662513" cy="5084617"/>
          </a:xfrm>
          <a:prstGeom prst="rect">
            <a:avLst/>
          </a:prstGeom>
        </p:spPr>
      </p:pic>
      <p:pic>
        <p:nvPicPr>
          <p:cNvPr id="11" name="Imatge 10" descr="Imatge que conté text, Font, captura de pantalla&#10;&#10;Descripció generada automàticament">
            <a:extLst>
              <a:ext uri="{FF2B5EF4-FFF2-40B4-BE49-F238E27FC236}">
                <a16:creationId xmlns:a16="http://schemas.microsoft.com/office/drawing/2014/main" id="{C13231C4-9196-732F-4486-D2DC66B0E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5012" y="2353461"/>
            <a:ext cx="6674193" cy="3111660"/>
          </a:xfrm>
          <a:prstGeom prst="rect">
            <a:avLst/>
          </a:prstGeom>
        </p:spPr>
      </p:pic>
    </p:spTree>
    <p:extLst>
      <p:ext uri="{BB962C8B-B14F-4D97-AF65-F5344CB8AC3E}">
        <p14:creationId xmlns:p14="http://schemas.microsoft.com/office/powerpoint/2010/main" val="9091321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0DAA980-C24C-AC90-F484-8CACE6D9C6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6BCA29C-D5A9-8EDF-BC96-0C4EEDCF4BB0}"/>
              </a:ext>
            </a:extLst>
          </p:cNvPr>
          <p:cNvSpPr>
            <a:spLocks noGrp="1"/>
          </p:cNvSpPr>
          <p:nvPr>
            <p:ph type="title"/>
          </p:nvPr>
        </p:nvSpPr>
        <p:spPr>
          <a:xfrm>
            <a:off x="0" y="0"/>
            <a:ext cx="12192000" cy="1325563"/>
          </a:xfrm>
          <a:solidFill>
            <a:srgbClr val="009383"/>
          </a:solidFill>
        </p:spPr>
        <p:txBody>
          <a:bodyPr>
            <a:normAutofit/>
          </a:bodyPr>
          <a:lstStyle/>
          <a:p>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Contexto</a:t>
            </a:r>
          </a:p>
        </p:txBody>
      </p:sp>
      <p:sp>
        <p:nvSpPr>
          <p:cNvPr id="3" name="CuadroTexto 2">
            <a:extLst>
              <a:ext uri="{FF2B5EF4-FFF2-40B4-BE49-F238E27FC236}">
                <a16:creationId xmlns:a16="http://schemas.microsoft.com/office/drawing/2014/main" id="{3848D444-C67A-B4F6-FADF-3B8215C8B822}"/>
              </a:ext>
            </a:extLst>
          </p:cNvPr>
          <p:cNvSpPr txBox="1"/>
          <p:nvPr/>
        </p:nvSpPr>
        <p:spPr>
          <a:xfrm>
            <a:off x="-203408" y="1849321"/>
            <a:ext cx="11210714" cy="4189993"/>
          </a:xfrm>
          <a:prstGeom prst="rect">
            <a:avLst/>
          </a:prstGeom>
          <a:noFill/>
        </p:spPr>
        <p:txBody>
          <a:bodyPr wrap="square">
            <a:spAutoFit/>
          </a:bodyPr>
          <a:lstStyle/>
          <a:p>
            <a:pPr marL="915988" marR="0" lvl="0" indent="-285750" algn="just" defTabSz="914400" rtl="0" eaLnBrk="1" fontAlgn="auto" latinLnBrk="0" hangingPunct="1">
              <a:lnSpc>
                <a:spcPct val="80000"/>
              </a:lnSpc>
              <a:spcBef>
                <a:spcPts val="560"/>
              </a:spcBef>
              <a:spcAft>
                <a:spcPts val="0"/>
              </a:spcAft>
              <a:buClr>
                <a:srgbClr val="000000"/>
              </a:buClr>
              <a:buSzPts val="2800"/>
              <a:buFont typeface="Arial" panose="020B0604020202020204" pitchFamily="34" charset="0"/>
              <a:buChar char="•"/>
              <a:tabLst/>
              <a:defRPr/>
            </a:pPr>
            <a:r>
              <a:rPr lang="ca-ES" b="1"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sym typeface="Arial"/>
              </a:rPr>
              <a:t>Posibles</a:t>
            </a:r>
            <a:r>
              <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sym typeface="Arial"/>
              </a:rPr>
              <a:t> </a:t>
            </a:r>
            <a:r>
              <a:rPr lang="ca-ES" b="1"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sym typeface="Arial"/>
              </a:rPr>
              <a:t>escenarios</a:t>
            </a:r>
            <a:r>
              <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sym typeface="Arial"/>
              </a:rPr>
              <a:t>: </a:t>
            </a:r>
          </a:p>
          <a:p>
            <a:pPr marL="630238" marR="0" lvl="0" algn="just" defTabSz="914400" rtl="0" eaLnBrk="1" fontAlgn="auto" latinLnBrk="0" hangingPunct="1">
              <a:lnSpc>
                <a:spcPct val="80000"/>
              </a:lnSpc>
              <a:spcBef>
                <a:spcPts val="560"/>
              </a:spcBef>
              <a:spcAft>
                <a:spcPts val="0"/>
              </a:spcAft>
              <a:buClr>
                <a:srgbClr val="000000"/>
              </a:buClr>
              <a:buSzPts val="2800"/>
              <a:tabLst/>
              <a:defRPr/>
            </a:pPr>
            <a:endPar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sym typeface="Arial"/>
            </a:endParaRPr>
          </a:p>
          <a:p>
            <a:pPr marL="1373188" lvl="1" indent="-285750" algn="just">
              <a:lnSpc>
                <a:spcPct val="80000"/>
              </a:lnSpc>
              <a:spcBef>
                <a:spcPts val="560"/>
              </a:spcBef>
              <a:buClr>
                <a:srgbClr val="000000"/>
              </a:buClr>
              <a:buSzPts val="2800"/>
              <a:buFont typeface="Courier New" panose="02070309020205020404" pitchFamily="49" charset="0"/>
              <a:buChar char="o"/>
              <a:defRPr/>
            </a:pPr>
            <a:r>
              <a:rPr lang="es-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sym typeface="Arial"/>
              </a:rPr>
              <a:t>Se declara constitucional la Ley 1/2022 y la Ley 24/2015 sigue vigente. </a:t>
            </a:r>
          </a:p>
          <a:p>
            <a:pPr marL="1087438" lvl="1" algn="just">
              <a:lnSpc>
                <a:spcPct val="80000"/>
              </a:lnSpc>
              <a:spcBef>
                <a:spcPts val="560"/>
              </a:spcBef>
              <a:buClr>
                <a:srgbClr val="000000"/>
              </a:buClr>
              <a:buSzPts val="2800"/>
              <a:defRPr/>
            </a:pPr>
            <a:endParaRPr lang="es-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sym typeface="Arial"/>
            </a:endParaRPr>
          </a:p>
          <a:p>
            <a:pPr marL="1373188" lvl="1" indent="-285750" algn="just">
              <a:lnSpc>
                <a:spcPct val="80000"/>
              </a:lnSpc>
              <a:spcBef>
                <a:spcPts val="560"/>
              </a:spcBef>
              <a:buClr>
                <a:srgbClr val="000000"/>
              </a:buClr>
              <a:buSzPts val="2800"/>
              <a:buFont typeface="Courier New" panose="02070309020205020404" pitchFamily="49" charset="0"/>
              <a:buChar char="o"/>
              <a:defRPr/>
            </a:pPr>
            <a:r>
              <a:rPr lang="es-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sym typeface="Arial"/>
              </a:rPr>
              <a:t>Se declara inconstitucional el alquiler social obligatorio en supuestos de ocupación sin título legal. </a:t>
            </a:r>
          </a:p>
          <a:p>
            <a:pPr marL="1087438" lvl="1" algn="just">
              <a:lnSpc>
                <a:spcPct val="80000"/>
              </a:lnSpc>
              <a:spcBef>
                <a:spcPts val="560"/>
              </a:spcBef>
              <a:buClr>
                <a:srgbClr val="000000"/>
              </a:buClr>
              <a:buSzPts val="2800"/>
              <a:defRPr/>
            </a:pPr>
            <a:endParaRPr lang="es-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sym typeface="Arial"/>
            </a:endParaRPr>
          </a:p>
          <a:p>
            <a:pPr marL="1373188" lvl="1" indent="-285750" algn="just">
              <a:lnSpc>
                <a:spcPct val="80000"/>
              </a:lnSpc>
              <a:spcBef>
                <a:spcPts val="560"/>
              </a:spcBef>
              <a:buClr>
                <a:srgbClr val="000000"/>
              </a:buClr>
              <a:buSzPts val="2800"/>
              <a:buFont typeface="Courier New" panose="02070309020205020404" pitchFamily="49" charset="0"/>
              <a:buChar char="o"/>
              <a:defRPr/>
            </a:pPr>
            <a:r>
              <a:rPr lang="es-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sym typeface="Arial"/>
              </a:rPr>
              <a:t>Se declara inconstitucional todos los casos de alquiler social obligatorio de la Ley 1/2022, y, en la práctica, queda de facto suspendida la Ley 24/2015 original (impago alquiler y ejecuciones hipotecarias). </a:t>
            </a:r>
          </a:p>
          <a:p>
            <a:pPr marL="1373188" lvl="1" indent="-285750" algn="just">
              <a:lnSpc>
                <a:spcPct val="80000"/>
              </a:lnSpc>
              <a:spcBef>
                <a:spcPts val="560"/>
              </a:spcBef>
              <a:buClr>
                <a:srgbClr val="000000"/>
              </a:buClr>
              <a:buSzPts val="2800"/>
              <a:buFont typeface="Courier New" panose="02070309020205020404" pitchFamily="49" charset="0"/>
              <a:buChar char="o"/>
              <a:defRPr/>
            </a:pPr>
            <a:endParaRPr lang="es-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sym typeface="Arial"/>
            </a:endParaRPr>
          </a:p>
          <a:p>
            <a:pPr marL="1373188" lvl="1" indent="-285750" algn="just">
              <a:lnSpc>
                <a:spcPct val="80000"/>
              </a:lnSpc>
              <a:spcBef>
                <a:spcPts val="560"/>
              </a:spcBef>
              <a:buClr>
                <a:srgbClr val="000000"/>
              </a:buClr>
              <a:buSzPts val="2800"/>
              <a:buFont typeface="Courier New" panose="02070309020205020404" pitchFamily="49" charset="0"/>
              <a:buChar char="o"/>
              <a:defRPr/>
            </a:pPr>
            <a:r>
              <a:rPr lang="es-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sym typeface="Arial"/>
              </a:rPr>
              <a:t>Se declara que Catalunya no tiene competencia para regular el alquiler social obligatorio, por lo que debe hacerlo el Estado español. </a:t>
            </a:r>
          </a:p>
          <a:p>
            <a:pPr marL="2001838" lvl="3" algn="just">
              <a:lnSpc>
                <a:spcPct val="80000"/>
              </a:lnSpc>
              <a:spcBef>
                <a:spcPts val="560"/>
              </a:spcBef>
              <a:buClr>
                <a:srgbClr val="000000"/>
              </a:buClr>
              <a:buSzPts val="2800"/>
              <a:defRPr/>
            </a:pPr>
            <a:endPar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sym typeface="Arial"/>
            </a:endParaRPr>
          </a:p>
          <a:p>
            <a:pPr marL="1373188" lvl="1" indent="-285750" algn="just">
              <a:lnSpc>
                <a:spcPct val="80000"/>
              </a:lnSpc>
              <a:spcBef>
                <a:spcPts val="560"/>
              </a:spcBef>
              <a:buClr>
                <a:srgbClr val="000000"/>
              </a:buClr>
              <a:buSzPts val="2800"/>
              <a:buFont typeface="Arial" panose="020B0604020202020204" pitchFamily="34" charset="0"/>
              <a:buChar char="•"/>
              <a:defRPr/>
            </a:pPr>
            <a:endPar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Tree>
    <p:extLst>
      <p:ext uri="{BB962C8B-B14F-4D97-AF65-F5344CB8AC3E}">
        <p14:creationId xmlns:p14="http://schemas.microsoft.com/office/powerpoint/2010/main" val="1443267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9383"/>
        </a:solidFill>
        <a:effectLst/>
      </p:bgPr>
    </p:bg>
    <p:spTree>
      <p:nvGrpSpPr>
        <p:cNvPr id="1" name="">
          <a:extLst>
            <a:ext uri="{FF2B5EF4-FFF2-40B4-BE49-F238E27FC236}">
              <a16:creationId xmlns:a16="http://schemas.microsoft.com/office/drawing/2014/main" id="{C20082DD-72C2-5692-3DCF-267D96AC883D}"/>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F5D0ED11-923B-E3B2-D978-A0E00F3D1BA3}"/>
              </a:ext>
            </a:extLst>
          </p:cNvPr>
          <p:cNvSpPr txBox="1">
            <a:spLocks/>
          </p:cNvSpPr>
          <p:nvPr/>
        </p:nvSpPr>
        <p:spPr>
          <a:xfrm>
            <a:off x="0" y="1466850"/>
            <a:ext cx="12192000" cy="1472293"/>
          </a:xfrm>
          <a:prstGeom prst="rect">
            <a:avLst/>
          </a:prstGeom>
          <a:solidFill>
            <a:srgbClr val="009383"/>
          </a:solidFill>
        </p:spPr>
        <p:txBody>
          <a:bodyPr vert="horz" lIns="91440" tIns="45720" rIns="91440" bIns="45720" rtlCol="0" anchor="b">
            <a:normAutofit fontScale="700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a-ES" sz="6000" b="1" i="0" u="none" strike="noStrike" kern="1200" cap="none" spc="0" normalizeH="0" baseline="0" noProof="0" dirty="0">
              <a:ln>
                <a:noFill/>
              </a:ln>
              <a:solidFill>
                <a:srgbClr val="FDF063"/>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a-ES" sz="6000" b="1" i="0" u="none" strike="noStrike" kern="1200" cap="none" spc="0" normalizeH="0" baseline="0" noProof="0" dirty="0">
              <a:ln>
                <a:noFill/>
              </a:ln>
              <a:solidFill>
                <a:srgbClr val="FDF063"/>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ca-E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rPr>
              <a:t>Alquiler</a:t>
            </a:r>
            <a:r>
              <a:rPr kumimoji="0" lang="ca-E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rPr>
              <a:t> Social </a:t>
            </a:r>
            <a:r>
              <a:rPr kumimoji="0" lang="ca-E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rPr>
              <a:t>Obligatorio</a:t>
            </a:r>
            <a:r>
              <a:rPr kumimoji="0" lang="ca-E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rPr>
              <a:t>.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a-ES" sz="6000" b="1" i="0" u="none" strike="noStrike" kern="1200" cap="none" spc="0" normalizeH="0" baseline="0" noProof="0" dirty="0">
              <a:ln>
                <a:noFill/>
              </a:ln>
              <a:solidFill>
                <a:srgbClr val="ECFE44"/>
              </a:solidFill>
              <a:effectLst/>
              <a:uLnTx/>
              <a:uFillTx/>
              <a:latin typeface="Times" panose="02020603050405020304" pitchFamily="18" charset="0"/>
              <a:ea typeface="+mn-ea"/>
              <a:cs typeface="Times" panose="02020603050405020304" pitchFamily="18" charset="0"/>
            </a:endParaRPr>
          </a:p>
        </p:txBody>
      </p:sp>
    </p:spTree>
    <p:extLst>
      <p:ext uri="{BB962C8B-B14F-4D97-AF65-F5344CB8AC3E}">
        <p14:creationId xmlns:p14="http://schemas.microsoft.com/office/powerpoint/2010/main" val="2885815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ED3E6301-725E-2CD0-D8EA-D0FBC598184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33BD349-C701-9667-FEA4-E7992B79A320}"/>
              </a:ext>
            </a:extLst>
          </p:cNvPr>
          <p:cNvSpPr>
            <a:spLocks noGrp="1"/>
          </p:cNvSpPr>
          <p:nvPr>
            <p:ph type="title"/>
          </p:nvPr>
        </p:nvSpPr>
        <p:spPr>
          <a:xfrm>
            <a:off x="0" y="0"/>
            <a:ext cx="12192000" cy="1325563"/>
          </a:xfrm>
          <a:solidFill>
            <a:srgbClr val="009383"/>
          </a:solidFill>
        </p:spPr>
        <p:txBody>
          <a:bodyPr>
            <a:normAutofit/>
          </a:bodyPr>
          <a:lstStyle/>
          <a:p>
            <a:r>
              <a:rPr lang="es-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Índice</a:t>
            </a:r>
            <a:endPar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7386880A-1197-6D25-2B26-A7B3E7E19BBD}"/>
              </a:ext>
            </a:extLst>
          </p:cNvPr>
          <p:cNvSpPr>
            <a:spLocks noGrp="1"/>
          </p:cNvSpPr>
          <p:nvPr>
            <p:ph idx="1"/>
          </p:nvPr>
        </p:nvSpPr>
        <p:spPr/>
        <p:txBody>
          <a:bodyPr>
            <a:normAutofit/>
          </a:bodyPr>
          <a:lstStyle/>
          <a:p>
            <a:r>
              <a:rPr lang="ca-ES" b="1" dirty="0" err="1">
                <a:latin typeface="Open Sans" panose="020B0606030504020204" pitchFamily="34" charset="0"/>
                <a:ea typeface="Open Sans" panose="020B0606030504020204" pitchFamily="34" charset="0"/>
                <a:cs typeface="Open Sans" panose="020B0606030504020204" pitchFamily="34" charset="0"/>
              </a:rPr>
              <a:t>Contexto</a:t>
            </a:r>
            <a:endParaRPr lang="ca-ES" b="1" dirty="0">
              <a:latin typeface="Open Sans" panose="020B0606030504020204" pitchFamily="34" charset="0"/>
              <a:ea typeface="Open Sans" panose="020B0606030504020204" pitchFamily="34" charset="0"/>
              <a:cs typeface="Open Sans" panose="020B0606030504020204" pitchFamily="34" charset="0"/>
            </a:endParaRPr>
          </a:p>
          <a:p>
            <a:endParaRPr lang="ca-ES" b="1" dirty="0">
              <a:latin typeface="Open Sans" panose="020B0606030504020204" pitchFamily="34" charset="0"/>
              <a:ea typeface="Open Sans" panose="020B0606030504020204" pitchFamily="34" charset="0"/>
              <a:cs typeface="Open Sans" panose="020B0606030504020204" pitchFamily="34" charset="0"/>
            </a:endParaRPr>
          </a:p>
          <a:p>
            <a:r>
              <a:rPr lang="ca-ES" b="1" dirty="0" err="1">
                <a:latin typeface="Open Sans" panose="020B0606030504020204" pitchFamily="34" charset="0"/>
                <a:ea typeface="Open Sans" panose="020B0606030504020204" pitchFamily="34" charset="0"/>
                <a:cs typeface="Open Sans" panose="020B0606030504020204" pitchFamily="34" charset="0"/>
              </a:rPr>
              <a:t>Ley</a:t>
            </a:r>
            <a:r>
              <a:rPr lang="ca-ES" b="1" dirty="0">
                <a:latin typeface="Open Sans" panose="020B0606030504020204" pitchFamily="34" charset="0"/>
                <a:ea typeface="Open Sans" panose="020B0606030504020204" pitchFamily="34" charset="0"/>
                <a:cs typeface="Open Sans" panose="020B0606030504020204" pitchFamily="34" charset="0"/>
              </a:rPr>
              <a:t> 24/2015</a:t>
            </a:r>
          </a:p>
          <a:p>
            <a:endParaRPr lang="ca-ES" b="1" dirty="0">
              <a:latin typeface="Open Sans" panose="020B0606030504020204" pitchFamily="34" charset="0"/>
              <a:ea typeface="Open Sans" panose="020B0606030504020204" pitchFamily="34" charset="0"/>
              <a:cs typeface="Open Sans" panose="020B0606030504020204" pitchFamily="34" charset="0"/>
            </a:endParaRPr>
          </a:p>
          <a:p>
            <a:r>
              <a:rPr lang="ca-ES" b="1" dirty="0" err="1">
                <a:latin typeface="Open Sans" panose="020B0606030504020204" pitchFamily="34" charset="0"/>
                <a:ea typeface="Open Sans" panose="020B0606030504020204" pitchFamily="34" charset="0"/>
                <a:cs typeface="Open Sans" panose="020B0606030504020204" pitchFamily="34" charset="0"/>
              </a:rPr>
              <a:t>Demandas</a:t>
            </a:r>
            <a:r>
              <a:rPr lang="ca-ES" b="1" dirty="0">
                <a:latin typeface="Open Sans" panose="020B0606030504020204" pitchFamily="34" charset="0"/>
                <a:ea typeface="Open Sans" panose="020B0606030504020204" pitchFamily="34" charset="0"/>
                <a:cs typeface="Open Sans" panose="020B0606030504020204" pitchFamily="34" charset="0"/>
              </a:rPr>
              <a:t> </a:t>
            </a:r>
            <a:r>
              <a:rPr lang="ca-ES" b="1" dirty="0" err="1">
                <a:latin typeface="Open Sans" panose="020B0606030504020204" pitchFamily="34" charset="0"/>
                <a:ea typeface="Open Sans" panose="020B0606030504020204" pitchFamily="34" charset="0"/>
                <a:cs typeface="Open Sans" panose="020B0606030504020204" pitchFamily="34" charset="0"/>
              </a:rPr>
              <a:t>ordinarias</a:t>
            </a:r>
            <a:endParaRPr lang="ca-ES" b="1" dirty="0">
              <a:latin typeface="Open Sans" panose="020B0606030504020204" pitchFamily="34" charset="0"/>
              <a:ea typeface="Open Sans" panose="020B0606030504020204" pitchFamily="34" charset="0"/>
              <a:cs typeface="Open Sans" panose="020B0606030504020204" pitchFamily="34" charset="0"/>
            </a:endParaRPr>
          </a:p>
          <a:p>
            <a:endParaRPr lang="ca-ES" b="1"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950182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466DF844-5CFD-BD53-BDDC-B071389C6A2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F1576A8-005E-4FC0-D68E-867200847F58}"/>
              </a:ext>
            </a:extLst>
          </p:cNvPr>
          <p:cNvSpPr>
            <a:spLocks noGrp="1"/>
          </p:cNvSpPr>
          <p:nvPr>
            <p:ph type="title"/>
          </p:nvPr>
        </p:nvSpPr>
        <p:spPr>
          <a:xfrm>
            <a:off x="0" y="0"/>
            <a:ext cx="12192000" cy="1325563"/>
          </a:xfrm>
          <a:solidFill>
            <a:srgbClr val="009383"/>
          </a:solidFill>
        </p:spPr>
        <p:txBody>
          <a:bodyPr>
            <a:normAutofit/>
          </a:bodyPr>
          <a:lstStyle/>
          <a:p>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Ley</a:t>
            </a: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24/2015</a:t>
            </a:r>
          </a:p>
        </p:txBody>
      </p:sp>
      <p:pic>
        <p:nvPicPr>
          <p:cNvPr id="4" name="Imatge 3" descr="Imatge que conté text, captura de pantalla, Font, Pàgina web&#10;&#10;Descripció generada automàticament">
            <a:extLst>
              <a:ext uri="{FF2B5EF4-FFF2-40B4-BE49-F238E27FC236}">
                <a16:creationId xmlns:a16="http://schemas.microsoft.com/office/drawing/2014/main" id="{D055B31D-6414-F59D-CE92-602DC100C9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8082" y="2314137"/>
            <a:ext cx="6529924" cy="3224022"/>
          </a:xfrm>
          <a:prstGeom prst="rect">
            <a:avLst/>
          </a:prstGeom>
        </p:spPr>
      </p:pic>
      <p:pic>
        <p:nvPicPr>
          <p:cNvPr id="7" name="Imatge 6" descr="Imatge que conté text, captura de pantalla, Font, disseny&#10;&#10;Descripció generada automàticament">
            <a:extLst>
              <a:ext uri="{FF2B5EF4-FFF2-40B4-BE49-F238E27FC236}">
                <a16:creationId xmlns:a16="http://schemas.microsoft.com/office/drawing/2014/main" id="{239B61D1-A7AD-905A-ADB6-A79E070C22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07997" y="935347"/>
            <a:ext cx="3835597" cy="5435879"/>
          </a:xfrm>
          <a:prstGeom prst="rect">
            <a:avLst/>
          </a:prstGeom>
        </p:spPr>
      </p:pic>
    </p:spTree>
    <p:extLst>
      <p:ext uri="{BB962C8B-B14F-4D97-AF65-F5344CB8AC3E}">
        <p14:creationId xmlns:p14="http://schemas.microsoft.com/office/powerpoint/2010/main" val="1067568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0F1256B2-872D-4D76-99F5-99543414B5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812F7E-F790-D6A0-DCC5-F184FF0185FD}"/>
              </a:ext>
            </a:extLst>
          </p:cNvPr>
          <p:cNvSpPr>
            <a:spLocks noGrp="1"/>
          </p:cNvSpPr>
          <p:nvPr>
            <p:ph type="title"/>
          </p:nvPr>
        </p:nvSpPr>
        <p:spPr>
          <a:xfrm>
            <a:off x="0" y="0"/>
            <a:ext cx="12192000" cy="1325563"/>
          </a:xfrm>
          <a:solidFill>
            <a:srgbClr val="009383"/>
          </a:solidFill>
        </p:spPr>
        <p:txBody>
          <a:bodyPr>
            <a:normAutofit/>
          </a:bodyPr>
          <a:lstStyle/>
          <a:p>
            <a:pPr>
              <a:tabLst>
                <a:tab pos="355600" algn="l"/>
              </a:tabLst>
            </a:pPr>
            <a:r>
              <a:rPr lang="ca-ES" sz="3600" b="1" dirty="0">
                <a:solidFill>
                  <a:srgbClr val="FDF06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Ley 24/2015</a:t>
            </a:r>
          </a:p>
        </p:txBody>
      </p:sp>
      <p:sp>
        <p:nvSpPr>
          <p:cNvPr id="6" name="Marcador de contenido 2">
            <a:extLst>
              <a:ext uri="{FF2B5EF4-FFF2-40B4-BE49-F238E27FC236}">
                <a16:creationId xmlns:a16="http://schemas.microsoft.com/office/drawing/2014/main" id="{07443721-6853-C69C-FD21-E5FA9D740E76}"/>
              </a:ext>
            </a:extLst>
          </p:cNvPr>
          <p:cNvSpPr txBox="1">
            <a:spLocks/>
          </p:cNvSpPr>
          <p:nvPr/>
        </p:nvSpPr>
        <p:spPr>
          <a:xfrm>
            <a:off x="201277" y="1073384"/>
            <a:ext cx="11005790" cy="514615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r>
              <a:rPr kumimoji="0" lang="ca-ES" sz="2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Ejecución</a:t>
            </a:r>
            <a:r>
              <a:rPr kumimoji="0" lang="ca-E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hipotecaria</a:t>
            </a:r>
            <a:r>
              <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lang="ca-ES"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1362075" lvl="3" indent="-457200" algn="just">
              <a:tabLst>
                <a:tab pos="719138" algn="l"/>
              </a:tabLst>
            </a:pPr>
            <a:r>
              <a:rPr lang="es-ES" sz="1200" dirty="0"/>
              <a:t>Antes de adquirir una </a:t>
            </a:r>
            <a:r>
              <a:rPr lang="es-ES" sz="1200" b="1" dirty="0"/>
              <a:t>vivienda resultante </a:t>
            </a:r>
            <a:r>
              <a:rPr lang="es-ES" sz="1200" dirty="0"/>
              <a:t>de la consecución de </a:t>
            </a:r>
            <a:r>
              <a:rPr lang="es-ES" sz="1200" b="1" dirty="0"/>
              <a:t>acuerdos de compensación o dación en pago de préstamos o créditos hipotecarios sobre la vivienda habitual</a:t>
            </a:r>
            <a:r>
              <a:rPr lang="es-ES" sz="1200" dirty="0"/>
              <a:t>, o </a:t>
            </a:r>
            <a:r>
              <a:rPr lang="es-ES" sz="1200" b="1" dirty="0"/>
              <a:t>antes de la firma de la compraventa de una vivienda que tenga como causa de la venta la imposibilidad por parte del prestatario de devolver el préstamo hipotecario</a:t>
            </a:r>
            <a:r>
              <a:rPr lang="es-ES" sz="1200" dirty="0"/>
              <a:t>, el </a:t>
            </a:r>
            <a:r>
              <a:rPr lang="es-ES" sz="1200" dirty="0">
                <a:solidFill>
                  <a:schemeClr val="accent2"/>
                </a:solidFill>
              </a:rPr>
              <a:t>adquiriente</a:t>
            </a:r>
            <a:r>
              <a:rPr lang="es-ES" sz="1200" dirty="0"/>
              <a:t> debe ofrecer a los afectados una propuesta de alquiler social, si la adquisición o la compraventa afecta a personas o unidades familiares que no tengan una alternativa propia de vivienda y que estén dentro de los parámetros de riesgo de exclusión residencial definidos por la presente ley. El deber de comprobar dichas circunstancias recae sobre el adquiriente, que debe requerir previamente la información a los afectados.</a:t>
            </a:r>
          </a:p>
          <a:p>
            <a:pPr marL="1362075" lvl="3" indent="-457200" algn="just">
              <a:tabLst>
                <a:tab pos="719138" algn="l"/>
              </a:tabLst>
            </a:pPr>
            <a:r>
              <a:rPr lang="es-ES" sz="1200" b="1" dirty="0"/>
              <a:t>Antes de interponer cualquier demanda judicial de ejecución hipotecaria </a:t>
            </a:r>
            <a:r>
              <a:rPr lang="es-ES" sz="1200" dirty="0"/>
              <a:t>o de desahucio por impago de alquiler, el demandante debe ofrecer a los afectados una propuesta de alquiler social, si el procedimiento afecta a personas o unidades familiares que no tengan una alternativa propia de vivienda y que estén dentro de los parámetros de riesgo de exclusión residencial definidos por la presente ley, lo cual debe comprobar el propio demandante, requiriendo previamente la información a los afectados, y siempre que se dé uno de los siguientes supuestos:</a:t>
            </a:r>
          </a:p>
          <a:p>
            <a:pPr marL="1362075" lvl="3" indent="-457200" algn="just">
              <a:tabLst>
                <a:tab pos="719138" algn="l"/>
              </a:tabLst>
            </a:pPr>
            <a:endParaRPr lang="es-ES" sz="1200" dirty="0"/>
          </a:p>
          <a:p>
            <a:pPr marL="1362075" lvl="4" indent="0" algn="just">
              <a:buNone/>
              <a:tabLst>
                <a:tab pos="719138" algn="l"/>
              </a:tabLst>
            </a:pPr>
            <a:r>
              <a:rPr lang="es-ES" sz="1200" dirty="0"/>
              <a:t>	a) Que el demandante tenga la condición de </a:t>
            </a:r>
            <a:r>
              <a:rPr lang="es-ES" sz="1200" b="1" dirty="0"/>
              <a:t>gran tenedor de vivienda</a:t>
            </a:r>
            <a:r>
              <a:rPr lang="es-ES" sz="1200" dirty="0"/>
              <a:t>.</a:t>
            </a:r>
          </a:p>
          <a:p>
            <a:pPr marL="1362075" lvl="3" indent="-457200" algn="just">
              <a:tabLst>
                <a:tab pos="719138" algn="l"/>
              </a:tabLst>
            </a:pPr>
            <a:endParaRPr lang="es-ES" sz="1200" dirty="0"/>
          </a:p>
          <a:p>
            <a:pPr marL="1362075" lvl="4" indent="0" algn="just">
              <a:buNone/>
              <a:tabLst>
                <a:tab pos="719138" algn="l"/>
              </a:tabLst>
            </a:pPr>
            <a:r>
              <a:rPr lang="es-ES" sz="1200" dirty="0"/>
              <a:t>	b) Que el </a:t>
            </a:r>
            <a:r>
              <a:rPr lang="es-ES" sz="1200" b="1" dirty="0"/>
              <a:t>demandante sea persona jurídica que haya adquirido posteriormente al 30 de abril de 2008 </a:t>
            </a:r>
            <a:r>
              <a:rPr lang="es-ES" sz="1200" dirty="0"/>
              <a:t>viviendas que sean, en primera o en 	ulteriores transmisiones, provenientes de ejecuciones hipotecarias, provenientes de acuerdos de compensación de deudas o de dación en pago o 	provenientes de compraventas que tengan como causa la imposibilidad de devolver el préstamo hipotecario.</a:t>
            </a:r>
          </a:p>
          <a:p>
            <a:pPr marL="1362075" lvl="4" indent="0" algn="just">
              <a:buNone/>
              <a:tabLst>
                <a:tab pos="719138" algn="l"/>
              </a:tabLst>
            </a:pPr>
            <a:endParaRPr lang="es-ES" sz="1200" dirty="0"/>
          </a:p>
          <a:p>
            <a:pPr marL="1344613" lvl="4" indent="-447675" algn="just">
              <a:tabLst>
                <a:tab pos="719138" algn="l"/>
                <a:tab pos="985838" algn="l"/>
              </a:tabLst>
            </a:pPr>
            <a:r>
              <a:rPr lang="es-ES" sz="1200" dirty="0"/>
              <a:t>La obligación establecida por el artículo 5.2 de ofrecer una propuesta de alquiler social antes de interponer determinadas demandas judiciales se hace extensiva, en los mismos términos</a:t>
            </a:r>
            <a:r>
              <a:rPr lang="es-ES" sz="1200" b="1" dirty="0"/>
              <a:t>, a cualquier acción ejecutiva derivada de la reclamación de una deuda hipotecaria </a:t>
            </a:r>
            <a:r>
              <a:rPr lang="es-ES" sz="1200" dirty="0"/>
              <a:t>y a las demandas de desahucio siguientes…</a:t>
            </a:r>
          </a:p>
          <a:p>
            <a:pPr marL="1362075" lvl="4" indent="0" algn="just">
              <a:buNone/>
              <a:tabLst>
                <a:tab pos="719138" algn="l"/>
              </a:tabLst>
            </a:pPr>
            <a:r>
              <a:rPr lang="es-ES" sz="1200" dirty="0"/>
              <a:t>	</a:t>
            </a: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47675" marR="0" lvl="2" indent="0" algn="l" defTabSz="914400" rtl="0" eaLnBrk="1" fontAlgn="auto" latinLnBrk="0" hangingPunct="1">
              <a:lnSpc>
                <a:spcPct val="90000"/>
              </a:lnSpc>
              <a:spcBef>
                <a:spcPts val="500"/>
              </a:spcBef>
              <a:spcAft>
                <a:spcPts val="0"/>
              </a:spcAft>
              <a:buClrTx/>
              <a:buSzTx/>
              <a:buNone/>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lang="ca-ES"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lang="ca-ES"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endParaRPr kumimoji="0" lang="ca-ES" sz="1600" b="0" i="0" u="none" strike="noStrike" kern="120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893096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0F1256B2-872D-4D76-99F5-99543414B5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812F7E-F790-D6A0-DCC5-F184FF0185FD}"/>
              </a:ext>
            </a:extLst>
          </p:cNvPr>
          <p:cNvSpPr>
            <a:spLocks noGrp="1"/>
          </p:cNvSpPr>
          <p:nvPr>
            <p:ph type="title"/>
          </p:nvPr>
        </p:nvSpPr>
        <p:spPr>
          <a:xfrm>
            <a:off x="0" y="0"/>
            <a:ext cx="12192000" cy="1325563"/>
          </a:xfrm>
          <a:solidFill>
            <a:srgbClr val="009383"/>
          </a:solidFill>
        </p:spPr>
        <p:txBody>
          <a:bodyPr>
            <a:normAutofit/>
          </a:bodyPr>
          <a:lstStyle/>
          <a:p>
            <a:pPr>
              <a:tabLst>
                <a:tab pos="355600" algn="l"/>
              </a:tabLst>
            </a:pPr>
            <a:r>
              <a:rPr lang="ca-ES" sz="3600" b="1" dirty="0">
                <a:solidFill>
                  <a:srgbClr val="FDF06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Ley 24/2015</a:t>
            </a:r>
          </a:p>
        </p:txBody>
      </p:sp>
      <p:sp>
        <p:nvSpPr>
          <p:cNvPr id="6" name="Marcador de contenido 2">
            <a:extLst>
              <a:ext uri="{FF2B5EF4-FFF2-40B4-BE49-F238E27FC236}">
                <a16:creationId xmlns:a16="http://schemas.microsoft.com/office/drawing/2014/main" id="{07443721-6853-C69C-FD21-E5FA9D740E76}"/>
              </a:ext>
            </a:extLst>
          </p:cNvPr>
          <p:cNvSpPr txBox="1">
            <a:spLocks/>
          </p:cNvSpPr>
          <p:nvPr/>
        </p:nvSpPr>
        <p:spPr>
          <a:xfrm>
            <a:off x="165418" y="1055455"/>
            <a:ext cx="11005790" cy="51461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47675" marR="0" lvl="2" indent="0" algn="l" defTabSz="914400" rtl="0" eaLnBrk="1" fontAlgn="auto" latinLnBrk="0" hangingPunct="1">
              <a:lnSpc>
                <a:spcPct val="90000"/>
              </a:lnSpc>
              <a:spcBef>
                <a:spcPts val="500"/>
              </a:spcBef>
              <a:spcAft>
                <a:spcPts val="0"/>
              </a:spcAft>
              <a:buClrTx/>
              <a:buSzTx/>
              <a:buNone/>
              <a:tabLst>
                <a:tab pos="719138" algn="l"/>
              </a:tabLst>
              <a:defRPr/>
            </a:pPr>
            <a:r>
              <a:rPr lang="ca-ES" b="1" dirty="0">
                <a:solidFill>
                  <a:prstClr val="black"/>
                </a:solidFill>
                <a:latin typeface="Open Sans" panose="020B0606030504020204" pitchFamily="34" charset="0"/>
                <a:ea typeface="Open Sans" panose="020B0606030504020204" pitchFamily="34" charset="0"/>
                <a:cs typeface="Open Sans" panose="020B0606030504020204" pitchFamily="34" charset="0"/>
              </a:rPr>
              <a:t>B) </a:t>
            </a:r>
            <a:r>
              <a:rPr kumimoji="0" lang="ca-ES" sz="2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Desahucio</a:t>
            </a:r>
            <a:r>
              <a:rPr kumimoji="0" lang="ca-E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ca-ES" sz="2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alquiler</a:t>
            </a:r>
            <a:r>
              <a:rPr kumimoji="0" lang="ca-E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por </a:t>
            </a:r>
            <a:r>
              <a:rPr kumimoji="0" lang="ca-ES" sz="2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impago</a:t>
            </a:r>
            <a:r>
              <a:rPr kumimoji="0" lang="ca-E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o </a:t>
            </a:r>
            <a:r>
              <a:rPr kumimoji="0" lang="ca-ES" sz="2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extinción</a:t>
            </a:r>
            <a:r>
              <a:rPr kumimoji="0" lang="ca-E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del </a:t>
            </a:r>
            <a:r>
              <a:rPr kumimoji="0" lang="ca-ES" sz="2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contrato</a:t>
            </a:r>
            <a:r>
              <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362075" marR="0" lvl="3"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tab pos="719138" algn="l"/>
              </a:tabLst>
              <a:defRPr/>
            </a:pPr>
            <a:r>
              <a:rPr kumimoji="0" lang="es-ES" sz="1200" b="1" i="0" u="none" strike="noStrike" kern="1200" cap="none" spc="0" normalizeH="0" baseline="0" noProof="0" dirty="0">
                <a:ln>
                  <a:noFill/>
                </a:ln>
                <a:solidFill>
                  <a:prstClr val="black"/>
                </a:solidFill>
                <a:effectLst/>
                <a:uLnTx/>
                <a:uFillTx/>
                <a:latin typeface="Calibri"/>
                <a:ea typeface="+mn-ea"/>
                <a:cs typeface="+mn-cs"/>
              </a:rPr>
              <a:t>Antes de interponer cualquier demanda judicial </a:t>
            </a:r>
            <a:r>
              <a:rPr kumimoji="0" lang="es-ES" sz="1200" i="0" u="none" strike="noStrike" kern="1200" cap="none" spc="0" normalizeH="0" baseline="0" noProof="0" dirty="0">
                <a:ln>
                  <a:noFill/>
                </a:ln>
                <a:solidFill>
                  <a:prstClr val="black"/>
                </a:solidFill>
                <a:effectLst/>
                <a:uLnTx/>
                <a:uFillTx/>
                <a:latin typeface="Calibri"/>
                <a:ea typeface="+mn-ea"/>
                <a:cs typeface="+mn-cs"/>
              </a:rPr>
              <a:t>de ejecución hipotecaria </a:t>
            </a:r>
            <a:r>
              <a:rPr kumimoji="0" lang="es-ES" sz="1200" b="0" i="0" u="none" strike="noStrike" kern="1200" cap="none" spc="0" normalizeH="0" baseline="0" noProof="0" dirty="0">
                <a:ln>
                  <a:noFill/>
                </a:ln>
                <a:solidFill>
                  <a:prstClr val="black"/>
                </a:solidFill>
                <a:effectLst/>
                <a:uLnTx/>
                <a:uFillTx/>
                <a:latin typeface="Calibri"/>
                <a:ea typeface="+mn-ea"/>
                <a:cs typeface="+mn-cs"/>
              </a:rPr>
              <a:t>o </a:t>
            </a:r>
            <a:r>
              <a:rPr kumimoji="0" lang="es-ES" sz="1200" b="1" i="0" u="none" strike="noStrike" kern="1200" cap="none" spc="0" normalizeH="0" baseline="0" noProof="0" dirty="0">
                <a:ln>
                  <a:noFill/>
                </a:ln>
                <a:solidFill>
                  <a:prstClr val="black"/>
                </a:solidFill>
                <a:effectLst/>
                <a:uLnTx/>
                <a:uFillTx/>
                <a:latin typeface="Calibri"/>
                <a:ea typeface="+mn-ea"/>
                <a:cs typeface="+mn-cs"/>
              </a:rPr>
              <a:t>de desahucio por impago de alquiler</a:t>
            </a:r>
            <a:r>
              <a:rPr kumimoji="0" lang="es-ES" sz="1200" b="0" i="0" u="none" strike="noStrike" kern="1200" cap="none" spc="0" normalizeH="0" baseline="0" noProof="0" dirty="0">
                <a:ln>
                  <a:noFill/>
                </a:ln>
                <a:solidFill>
                  <a:prstClr val="black"/>
                </a:solidFill>
                <a:effectLst/>
                <a:uLnTx/>
                <a:uFillTx/>
                <a:latin typeface="Calibri"/>
                <a:ea typeface="+mn-ea"/>
                <a:cs typeface="+mn-cs"/>
              </a:rPr>
              <a:t>, el demandante debe ofrecer a los afectados una propuesta de alquiler social, si el procedimiento afecta a personas o unidades familiares que no tengan una alternativa propia de vivienda y que estén dentro de los parámetros de riesgo de exclusión residencial definidos por la presente ley, lo cual debe comprobar el propio demandante, requiriendo previamente la información a los afectados, y siempre que se dé uno de los siguientes supuestos:</a:t>
            </a:r>
          </a:p>
          <a:p>
            <a:pPr marL="1362075" marR="0" lvl="3"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tab pos="719138" algn="l"/>
              </a:tabLst>
              <a:defRPr/>
            </a:pPr>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a:p>
            <a:pPr marL="1362075" marR="0" lvl="4"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tab pos="719138" algn="l"/>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	a) Que el demandante tenga la condición de </a:t>
            </a:r>
            <a:r>
              <a:rPr kumimoji="0" lang="es-ES" sz="1200" b="1" i="0" u="none" strike="noStrike" kern="1200" cap="none" spc="0" normalizeH="0" baseline="0" noProof="0" dirty="0">
                <a:ln>
                  <a:noFill/>
                </a:ln>
                <a:solidFill>
                  <a:prstClr val="black"/>
                </a:solidFill>
                <a:effectLst/>
                <a:uLnTx/>
                <a:uFillTx/>
                <a:latin typeface="Calibri"/>
                <a:ea typeface="+mn-ea"/>
                <a:cs typeface="+mn-cs"/>
              </a:rPr>
              <a:t>gran tenedor de vivienda</a:t>
            </a:r>
            <a:r>
              <a:rPr kumimoji="0" lang="es-ES" sz="1200" b="0" i="0" u="none" strike="noStrike" kern="1200" cap="none" spc="0" normalizeH="0" baseline="0" noProof="0" dirty="0">
                <a:ln>
                  <a:noFill/>
                </a:ln>
                <a:solidFill>
                  <a:prstClr val="black"/>
                </a:solidFill>
                <a:effectLst/>
                <a:uLnTx/>
                <a:uFillTx/>
                <a:latin typeface="Calibri"/>
                <a:ea typeface="+mn-ea"/>
                <a:cs typeface="+mn-cs"/>
              </a:rPr>
              <a:t>.</a:t>
            </a:r>
          </a:p>
          <a:p>
            <a:pPr marL="1362075" marR="0" lvl="3"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tab pos="719138" algn="l"/>
              </a:tabLst>
              <a:defRPr/>
            </a:pPr>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a:p>
            <a:pPr marL="1362075" marR="0" lvl="4" indent="0" algn="just" defTabSz="914400" rtl="0" eaLnBrk="1" fontAlgn="auto" latinLnBrk="0" hangingPunct="1">
              <a:lnSpc>
                <a:spcPct val="90000"/>
              </a:lnSpc>
              <a:spcBef>
                <a:spcPts val="500"/>
              </a:spcBef>
              <a:spcAft>
                <a:spcPts val="0"/>
              </a:spcAft>
              <a:buClrTx/>
              <a:buSzTx/>
              <a:buFont typeface="Arial" panose="020B0604020202020204" pitchFamily="34" charset="0"/>
              <a:buNone/>
              <a:tabLst>
                <a:tab pos="719138" algn="l"/>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	b) Que el </a:t>
            </a:r>
            <a:r>
              <a:rPr kumimoji="0" lang="es-ES" sz="1200" b="1" i="0" u="none" strike="noStrike" kern="1200" cap="none" spc="0" normalizeH="0" baseline="0" noProof="0" dirty="0">
                <a:ln>
                  <a:noFill/>
                </a:ln>
                <a:solidFill>
                  <a:prstClr val="black"/>
                </a:solidFill>
                <a:effectLst/>
                <a:uLnTx/>
                <a:uFillTx/>
                <a:latin typeface="Calibri"/>
                <a:ea typeface="+mn-ea"/>
                <a:cs typeface="+mn-cs"/>
              </a:rPr>
              <a:t>demandante sea persona jurídica que haya adquirido posteriormente al 30 de abril de 2008 </a:t>
            </a:r>
            <a:r>
              <a:rPr kumimoji="0" lang="es-ES" sz="1200" b="0" i="0" u="none" strike="noStrike" kern="1200" cap="none" spc="0" normalizeH="0" baseline="0" noProof="0" dirty="0">
                <a:ln>
                  <a:noFill/>
                </a:ln>
                <a:solidFill>
                  <a:prstClr val="black"/>
                </a:solidFill>
                <a:effectLst/>
                <a:uLnTx/>
                <a:uFillTx/>
                <a:latin typeface="Calibri"/>
                <a:ea typeface="+mn-ea"/>
                <a:cs typeface="+mn-cs"/>
              </a:rPr>
              <a:t>viviendas que sean, en primera o en 	ulteriores transmisiones, provenientes de ejecuciones hipotecarias, provenientes de acuerdos de compensación de deudas o de dación en pago o 	provenientes de compraventas que tengan como causa la imposibilidad de devolver el préstamo hipotecario.</a:t>
            </a:r>
          </a:p>
          <a:p>
            <a:pPr marL="1362075" marR="0" lvl="3"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tab pos="719138" algn="l"/>
              </a:tabLst>
              <a:defRPr/>
            </a:pPr>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a:p>
            <a:pPr marL="1362075" marR="0" lvl="3"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tab pos="719138" algn="l"/>
              </a:tabLst>
              <a:defRPr/>
            </a:pPr>
            <a:r>
              <a:rPr lang="es-ES" sz="1200" dirty="0"/>
              <a:t>La obligación establecida por el artículo 5.2 de ofrecer una propuesta de alquiler social antes de interponer determinadas demandas judiciales se hace extensiva, en los mismos términos, a cualquier acción ejecutiva derivada de la reclamación de una deuda hipotecaria y a las demandas de desahucio siguientes: </a:t>
            </a:r>
          </a:p>
          <a:p>
            <a:pPr marL="1362075" lvl="4" indent="0" algn="just">
              <a:buNone/>
              <a:tabLst>
                <a:tab pos="719138" algn="l"/>
              </a:tabLst>
            </a:pPr>
            <a:r>
              <a:rPr lang="es-ES" sz="1200" dirty="0"/>
              <a:t>	a) </a:t>
            </a:r>
            <a:r>
              <a:rPr lang="es-ES" sz="1200" b="1" dirty="0"/>
              <a:t>Por vencimiento de la duración del título jurídico que habilita la ocupación de la vivienda</a:t>
            </a:r>
            <a:r>
              <a:rPr lang="es-ES" sz="1200" dirty="0"/>
              <a:t>. </a:t>
            </a:r>
            <a:r>
              <a:rPr lang="es-ES" sz="1200" u="sng" dirty="0"/>
              <a:t>La propuesta de alquiler social es exigible durante </a:t>
            </a:r>
            <a:r>
              <a:rPr lang="es-ES" sz="1200" dirty="0"/>
              <a:t>	</a:t>
            </a:r>
            <a:r>
              <a:rPr lang="es-ES" sz="1200" u="sng" dirty="0"/>
              <a:t>un período de cinco años en caso de que el gran tenedor sea una persona física; de siete años en caso de que el gran tenedor sea una persona </a:t>
            </a:r>
            <a:r>
              <a:rPr lang="es-ES" sz="1200" dirty="0"/>
              <a:t>	</a:t>
            </a:r>
            <a:r>
              <a:rPr lang="es-ES" sz="1200" u="sng" dirty="0"/>
              <a:t>jurídica de acuerdo con el artículo 5.9.b y d, y de doce años en caso de que el gran tenedor sea una persona jurídica de acuerdo con el artículo </a:t>
            </a:r>
            <a:r>
              <a:rPr lang="es-ES" sz="1200" dirty="0"/>
              <a:t>	</a:t>
            </a:r>
            <a:r>
              <a:rPr lang="es-ES" sz="1200" u="sng" dirty="0"/>
              <a:t>5.9.a y c</a:t>
            </a:r>
            <a:r>
              <a:rPr lang="es-ES" sz="1200" dirty="0"/>
              <a:t>. En todos los casos, estos períodos son contados a partir de la entrada en vigor de la Ley de modificación de la Ley 18/2007, la Ley 	24/2015 y la Ley 4/2016 para afrontar la emergencia en el ámbito de la vivienda</a:t>
            </a:r>
            <a:endParaRPr kumimoji="0" lang="ca-ES" sz="12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362075" lvl="3" indent="-457200">
              <a:tabLst>
                <a:tab pos="719138" algn="l"/>
              </a:tabLst>
            </a:pPr>
            <a:endParaRPr kumimoji="0" lang="ca-ES"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47675"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endParaRPr kumimoji="0" lang="ca-ES" sz="1600" b="0" i="0" u="none" strike="noStrike" kern="120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88121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0F1256B2-872D-4D76-99F5-99543414B5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812F7E-F790-D6A0-DCC5-F184FF0185FD}"/>
              </a:ext>
            </a:extLst>
          </p:cNvPr>
          <p:cNvSpPr>
            <a:spLocks noGrp="1"/>
          </p:cNvSpPr>
          <p:nvPr>
            <p:ph type="title"/>
          </p:nvPr>
        </p:nvSpPr>
        <p:spPr>
          <a:xfrm>
            <a:off x="0" y="0"/>
            <a:ext cx="12192000" cy="1325563"/>
          </a:xfrm>
          <a:solidFill>
            <a:srgbClr val="009383"/>
          </a:solidFill>
        </p:spPr>
        <p:txBody>
          <a:bodyPr>
            <a:normAutofit/>
          </a:bodyPr>
          <a:lstStyle/>
          <a:p>
            <a:pPr>
              <a:tabLst>
                <a:tab pos="355600" algn="l"/>
              </a:tabLst>
            </a:pPr>
            <a:r>
              <a:rPr lang="ca-ES" sz="3600" b="1" dirty="0">
                <a:solidFill>
                  <a:srgbClr val="FDF06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Ley 24/2015</a:t>
            </a:r>
          </a:p>
        </p:txBody>
      </p:sp>
      <p:sp>
        <p:nvSpPr>
          <p:cNvPr id="6" name="Marcador de contenido 2">
            <a:extLst>
              <a:ext uri="{FF2B5EF4-FFF2-40B4-BE49-F238E27FC236}">
                <a16:creationId xmlns:a16="http://schemas.microsoft.com/office/drawing/2014/main" id="{07443721-6853-C69C-FD21-E5FA9D740E76}"/>
              </a:ext>
            </a:extLst>
          </p:cNvPr>
          <p:cNvSpPr txBox="1">
            <a:spLocks/>
          </p:cNvSpPr>
          <p:nvPr/>
        </p:nvSpPr>
        <p:spPr>
          <a:xfrm>
            <a:off x="165418" y="1055455"/>
            <a:ext cx="11005790" cy="51461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47675" marR="0" lvl="2" indent="0" algn="l" defTabSz="914400" rtl="0" eaLnBrk="1" fontAlgn="auto" latinLnBrk="0" hangingPunct="1">
              <a:lnSpc>
                <a:spcPct val="90000"/>
              </a:lnSpc>
              <a:spcBef>
                <a:spcPts val="500"/>
              </a:spcBef>
              <a:spcAft>
                <a:spcPts val="0"/>
              </a:spcAft>
              <a:buClrTx/>
              <a:buSzTx/>
              <a:buNone/>
              <a:tabLst>
                <a:tab pos="719138" algn="l"/>
              </a:tabLst>
              <a:defRPr/>
            </a:pPr>
            <a:endParaRPr kumimoji="0" lang="ca-E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47675" marR="0" lvl="2" indent="0" algn="l" defTabSz="914400" rtl="0" eaLnBrk="1" fontAlgn="auto" latinLnBrk="0" hangingPunct="1">
              <a:lnSpc>
                <a:spcPct val="90000"/>
              </a:lnSpc>
              <a:spcBef>
                <a:spcPts val="500"/>
              </a:spcBef>
              <a:spcAft>
                <a:spcPts val="0"/>
              </a:spcAft>
              <a:buClrTx/>
              <a:buSzTx/>
              <a:buNone/>
              <a:tabLst>
                <a:tab pos="719138" algn="l"/>
              </a:tabLst>
              <a:defRPr/>
            </a:pPr>
            <a:r>
              <a:rPr lang="ca-ES" b="1" dirty="0">
                <a:solidFill>
                  <a:prstClr val="black"/>
                </a:solidFill>
                <a:latin typeface="Open Sans" panose="020B0606030504020204" pitchFamily="34" charset="0"/>
                <a:ea typeface="Open Sans" panose="020B0606030504020204" pitchFamily="34" charset="0"/>
                <a:cs typeface="Open Sans" panose="020B0606030504020204" pitchFamily="34" charset="0"/>
              </a:rPr>
              <a:t>C) </a:t>
            </a:r>
            <a:r>
              <a:rPr kumimoji="0" lang="ca-ES" sz="2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Ocupación</a:t>
            </a:r>
            <a:r>
              <a:rPr kumimoji="0" lang="ca-E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ca-ES" sz="2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sin</a:t>
            </a:r>
            <a:r>
              <a:rPr kumimoji="0" lang="ca-E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titulo legal</a:t>
            </a:r>
            <a:r>
              <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362075" marR="0" lvl="3"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tab pos="719138" algn="l"/>
              </a:tabLst>
              <a:defRPr/>
            </a:pPr>
            <a:r>
              <a:rPr kumimoji="0" lang="es-ES" sz="1200" i="0" u="none" strike="noStrike" kern="1200" cap="none" spc="0" normalizeH="0" baseline="0" noProof="0" dirty="0">
                <a:ln>
                  <a:noFill/>
                </a:ln>
                <a:solidFill>
                  <a:prstClr val="black"/>
                </a:solidFill>
                <a:effectLst/>
                <a:uLnTx/>
                <a:uFillTx/>
                <a:latin typeface="Calibri"/>
                <a:ea typeface="+mn-ea"/>
                <a:cs typeface="+mn-cs"/>
              </a:rPr>
              <a:t>1. La obligación establecida por el artículo 5.2 de ofrecer una propuesta de alquiler social antes de interponer determinadas demandas judiciales se hace extensiva, en los mismos términos, a cualquier acción ejecutiva derivada de la reclamación de una deuda hipotecaria y a las demandas de desahucio siguientes:</a:t>
            </a:r>
          </a:p>
          <a:p>
            <a:pPr marL="904875" marR="0" lvl="3" indent="0" algn="just" defTabSz="914400" rtl="0" eaLnBrk="1" fontAlgn="auto" latinLnBrk="0" hangingPunct="1">
              <a:lnSpc>
                <a:spcPct val="90000"/>
              </a:lnSpc>
              <a:spcBef>
                <a:spcPts val="500"/>
              </a:spcBef>
              <a:spcAft>
                <a:spcPts val="0"/>
              </a:spcAft>
              <a:buClrTx/>
              <a:buSzTx/>
              <a:buNone/>
              <a:tabLst>
                <a:tab pos="719138" algn="l"/>
              </a:tabLst>
              <a:defRPr/>
            </a:pPr>
            <a:endParaRPr kumimoji="0" lang="es-ES" sz="1200" i="0" u="none" strike="noStrike" kern="1200" cap="none" spc="0" normalizeH="0" baseline="0" noProof="0" dirty="0">
              <a:ln>
                <a:noFill/>
              </a:ln>
              <a:solidFill>
                <a:prstClr val="black"/>
              </a:solidFill>
              <a:effectLst/>
              <a:uLnTx/>
              <a:uFillTx/>
              <a:latin typeface="Calibri"/>
              <a:ea typeface="+mn-ea"/>
              <a:cs typeface="+mn-cs"/>
            </a:endParaRPr>
          </a:p>
          <a:p>
            <a:pPr marL="904875" marR="0" lvl="3" indent="0" algn="just" defTabSz="914400" rtl="0" eaLnBrk="1" fontAlgn="auto" latinLnBrk="0" hangingPunct="1">
              <a:lnSpc>
                <a:spcPct val="90000"/>
              </a:lnSpc>
              <a:spcBef>
                <a:spcPts val="500"/>
              </a:spcBef>
              <a:spcAft>
                <a:spcPts val="0"/>
              </a:spcAft>
              <a:buClrTx/>
              <a:buSzTx/>
              <a:buNone/>
              <a:tabLst>
                <a:tab pos="719138" algn="l"/>
              </a:tabLst>
              <a:defRPr/>
            </a:pPr>
            <a:r>
              <a:rPr kumimoji="0" lang="es-ES" sz="1200" i="0" u="none" strike="noStrike" kern="1200" cap="none" spc="0" normalizeH="0" baseline="0" noProof="0" dirty="0">
                <a:ln>
                  <a:noFill/>
                </a:ln>
                <a:solidFill>
                  <a:prstClr val="black"/>
                </a:solidFill>
                <a:effectLst/>
                <a:uLnTx/>
                <a:uFillTx/>
                <a:latin typeface="Calibri"/>
                <a:ea typeface="+mn-ea"/>
                <a:cs typeface="+mn-cs"/>
              </a:rPr>
              <a:t>		b) </a:t>
            </a:r>
            <a:r>
              <a:rPr kumimoji="0" lang="es-ES" sz="1200" b="1" i="0" u="none" strike="noStrike" kern="1200" cap="none" spc="0" normalizeH="0" baseline="0" noProof="0" dirty="0">
                <a:ln>
                  <a:noFill/>
                </a:ln>
                <a:solidFill>
                  <a:prstClr val="black"/>
                </a:solidFill>
                <a:effectLst/>
                <a:uLnTx/>
                <a:uFillTx/>
                <a:latin typeface="Calibri"/>
                <a:ea typeface="+mn-ea"/>
                <a:cs typeface="+mn-cs"/>
              </a:rPr>
              <a:t>Por falta de título jurídico que habilite la ocupación de la vivienda</a:t>
            </a:r>
            <a:r>
              <a:rPr kumimoji="0" lang="es-ES" sz="1200" i="0" u="none" strike="noStrike" kern="1200" cap="none" spc="0" normalizeH="0" baseline="0" noProof="0" dirty="0">
                <a:ln>
                  <a:noFill/>
                </a:ln>
                <a:solidFill>
                  <a:prstClr val="black"/>
                </a:solidFill>
                <a:effectLst/>
                <a:uLnTx/>
                <a:uFillTx/>
                <a:latin typeface="Calibri"/>
                <a:ea typeface="+mn-ea"/>
                <a:cs typeface="+mn-cs"/>
              </a:rPr>
              <a:t>, </a:t>
            </a:r>
            <a:r>
              <a:rPr kumimoji="0" lang="es-ES" sz="1200" i="0" u="sng" strike="noStrike" kern="1200" cap="none" spc="0" normalizeH="0" baseline="0" noProof="0" dirty="0">
                <a:ln>
                  <a:noFill/>
                </a:ln>
                <a:solidFill>
                  <a:prstClr val="black"/>
                </a:solidFill>
                <a:effectLst/>
                <a:uLnTx/>
                <a:uFillTx/>
                <a:latin typeface="Calibri"/>
                <a:ea typeface="+mn-ea"/>
                <a:cs typeface="+mn-cs"/>
              </a:rPr>
              <a:t>si la falta de título proviene de un proceso instado por un gran tenedor</a:t>
            </a:r>
            <a:r>
              <a:rPr kumimoji="0" lang="es-ES" sz="1200" i="0" u="none" strike="noStrike" kern="1200" cap="none" spc="0" normalizeH="0" baseline="0" noProof="0" dirty="0">
                <a:ln>
                  <a:noFill/>
                </a:ln>
                <a:solidFill>
                  <a:prstClr val="black"/>
                </a:solidFill>
                <a:effectLst/>
                <a:uLnTx/>
                <a:uFillTx/>
                <a:latin typeface="Calibri"/>
                <a:ea typeface="+mn-ea"/>
                <a:cs typeface="+mn-cs"/>
              </a:rPr>
              <a:t>, ya 		sea de ejecución </a:t>
            </a:r>
            <a:r>
              <a:rPr kumimoji="0" lang="es-ES" sz="1200" b="1" i="0" u="none" strike="noStrike" kern="1200" cap="none" spc="0" normalizeH="0" baseline="0" noProof="0" dirty="0">
                <a:ln>
                  <a:noFill/>
                </a:ln>
                <a:solidFill>
                  <a:prstClr val="black"/>
                </a:solidFill>
                <a:effectLst/>
                <a:uLnTx/>
                <a:uFillTx/>
                <a:latin typeface="Calibri"/>
                <a:ea typeface="+mn-ea"/>
                <a:cs typeface="+mn-cs"/>
              </a:rPr>
              <a:t>hipotecaria </a:t>
            </a:r>
            <a:r>
              <a:rPr kumimoji="0" lang="es-ES" sz="1200" i="0" u="none" strike="noStrike" kern="1200" cap="none" spc="0" normalizeH="0" baseline="0" noProof="0" dirty="0">
                <a:ln>
                  <a:noFill/>
                </a:ln>
                <a:solidFill>
                  <a:prstClr val="black"/>
                </a:solidFill>
                <a:effectLst/>
                <a:uLnTx/>
                <a:uFillTx/>
                <a:latin typeface="Calibri"/>
                <a:ea typeface="+mn-ea"/>
                <a:cs typeface="+mn-cs"/>
              </a:rPr>
              <a:t>o de cualquier acción ejecutiva derivada de la reclamación de una deuda hipotecaria</a:t>
            </a:r>
            <a:r>
              <a:rPr kumimoji="0" lang="es-ES" sz="1200" b="1" i="0" u="none" strike="noStrike" kern="1200" cap="none" spc="0" normalizeH="0" baseline="0" noProof="0" dirty="0">
                <a:ln>
                  <a:noFill/>
                </a:ln>
                <a:solidFill>
                  <a:prstClr val="black"/>
                </a:solidFill>
                <a:effectLst/>
                <a:uLnTx/>
                <a:uFillTx/>
                <a:latin typeface="Calibri"/>
                <a:ea typeface="+mn-ea"/>
                <a:cs typeface="+mn-cs"/>
              </a:rPr>
              <a:t> contra el actual ocupante de la vivienda.</a:t>
            </a:r>
          </a:p>
          <a:p>
            <a:pPr marL="904875" marR="0" lvl="3" indent="0" algn="just" defTabSz="914400" rtl="0" eaLnBrk="1" fontAlgn="auto" latinLnBrk="0" hangingPunct="1">
              <a:lnSpc>
                <a:spcPct val="90000"/>
              </a:lnSpc>
              <a:spcBef>
                <a:spcPts val="500"/>
              </a:spcBef>
              <a:spcAft>
                <a:spcPts val="0"/>
              </a:spcAft>
              <a:buClrTx/>
              <a:buSzTx/>
              <a:buNone/>
              <a:tabLst>
                <a:tab pos="719138" algn="l"/>
              </a:tabLst>
              <a:defRPr/>
            </a:pPr>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a:p>
            <a:pPr marL="1362075" marR="0" lvl="3"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tab pos="719138" algn="l"/>
              </a:tabLst>
              <a:defRPr/>
            </a:pPr>
            <a:r>
              <a:rPr kumimoji="0" lang="es-ES" sz="1200" b="1" i="0" u="none" strike="noStrike" kern="1200" cap="none" spc="0" normalizeH="0" baseline="0" noProof="0" dirty="0">
                <a:ln>
                  <a:noFill/>
                </a:ln>
                <a:solidFill>
                  <a:prstClr val="black"/>
                </a:solidFill>
                <a:effectLst/>
                <a:uLnTx/>
                <a:uFillTx/>
                <a:latin typeface="Calibri"/>
                <a:ea typeface="+mn-ea"/>
                <a:cs typeface="+mn-cs"/>
              </a:rPr>
              <a:t>Por falta de título jurídico que habilite la ocupación de la vivienda</a:t>
            </a:r>
            <a:r>
              <a:rPr kumimoji="0" lang="es-ES" sz="1200" b="0" i="0" u="none" strike="noStrike" kern="1200" cap="none" spc="0" normalizeH="0" baseline="0" noProof="0" dirty="0">
                <a:ln>
                  <a:noFill/>
                </a:ln>
                <a:solidFill>
                  <a:prstClr val="black"/>
                </a:solidFill>
                <a:effectLst/>
                <a:uLnTx/>
                <a:uFillTx/>
                <a:latin typeface="Calibri"/>
                <a:ea typeface="+mn-ea"/>
                <a:cs typeface="+mn-cs"/>
              </a:rPr>
              <a:t>, si el demandante tiene la condición de gran tenedor de acuerdo con el artículo 5.9.a y c, siempre que concurran las siguientes circunstancias:</a:t>
            </a:r>
          </a:p>
          <a:p>
            <a:pPr marL="1362075" marR="0" lvl="3"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tab pos="719138" algn="l"/>
              </a:tabLst>
              <a:defRPr/>
            </a:pPr>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a:p>
            <a:pPr marL="904875" marR="0" lvl="3" indent="0" algn="just" defTabSz="914400" rtl="0" eaLnBrk="1" fontAlgn="auto" latinLnBrk="0" hangingPunct="1">
              <a:lnSpc>
                <a:spcPct val="90000"/>
              </a:lnSpc>
              <a:spcBef>
                <a:spcPts val="500"/>
              </a:spcBef>
              <a:spcAft>
                <a:spcPts val="0"/>
              </a:spcAft>
              <a:buClrTx/>
              <a:buSzTx/>
              <a:buNone/>
              <a:tabLst>
                <a:tab pos="719138" algn="l"/>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		1.º Que la vivienda esté inscrita en el </a:t>
            </a:r>
            <a:r>
              <a:rPr kumimoji="0" lang="es-ES" sz="1200" b="1" i="0" u="none" strike="noStrike" kern="1200" cap="none" spc="0" normalizeH="0" baseline="0" noProof="0" dirty="0">
                <a:ln>
                  <a:noFill/>
                </a:ln>
                <a:solidFill>
                  <a:prstClr val="black"/>
                </a:solidFill>
                <a:effectLst/>
                <a:uLnTx/>
                <a:uFillTx/>
                <a:latin typeface="Calibri"/>
                <a:ea typeface="+mn-ea"/>
                <a:cs typeface="+mn-cs"/>
              </a:rPr>
              <a:t>Registro de viviendas vacías y de viviendas ocupadas sin título habilitante </a:t>
            </a:r>
            <a:r>
              <a:rPr kumimoji="0" lang="es-ES" sz="1200" b="0" i="0" u="none" strike="noStrike" kern="1200" cap="none" spc="0" normalizeH="0" baseline="0" noProof="0" dirty="0">
                <a:ln>
                  <a:noFill/>
                </a:ln>
                <a:solidFill>
                  <a:prstClr val="black"/>
                </a:solidFill>
                <a:effectLst/>
                <a:uLnTx/>
                <a:uFillTx/>
                <a:latin typeface="Calibri"/>
                <a:ea typeface="+mn-ea"/>
                <a:cs typeface="+mn-cs"/>
              </a:rPr>
              <a:t>o sea susceptible de estar inscrita en él.»</a:t>
            </a:r>
          </a:p>
          <a:p>
            <a:pPr marL="1362075" marR="0" lvl="3"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tab pos="719138" algn="l"/>
              </a:tabLst>
              <a:defRPr/>
            </a:pPr>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a:p>
            <a:pPr marL="904875" marR="0" lvl="3" indent="0" algn="just" defTabSz="914400" rtl="0" eaLnBrk="1" fontAlgn="auto" latinLnBrk="0" hangingPunct="1">
              <a:lnSpc>
                <a:spcPct val="90000"/>
              </a:lnSpc>
              <a:spcBef>
                <a:spcPts val="500"/>
              </a:spcBef>
              <a:spcAft>
                <a:spcPts val="0"/>
              </a:spcAft>
              <a:buClrTx/>
              <a:buSzTx/>
              <a:buNone/>
              <a:tabLst>
                <a:tab pos="719138" algn="l"/>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		2.º Que los ocupantes acrediten, por cualquier medio admitido en derecho, que la </a:t>
            </a:r>
            <a:r>
              <a:rPr kumimoji="0" lang="es-ES" sz="1200" b="1" i="0" u="none" strike="noStrike" kern="1200" cap="none" spc="0" normalizeH="0" baseline="0" noProof="0" dirty="0">
                <a:ln>
                  <a:noFill/>
                </a:ln>
                <a:solidFill>
                  <a:prstClr val="black"/>
                </a:solidFill>
                <a:effectLst/>
                <a:uLnTx/>
                <a:uFillTx/>
                <a:latin typeface="Calibri"/>
                <a:ea typeface="+mn-ea"/>
                <a:cs typeface="+mn-cs"/>
              </a:rPr>
              <a:t>ocupación sin título se inició antes del 1 de junio de 2021</a:t>
            </a:r>
            <a:r>
              <a:rPr kumimoji="0" lang="es-ES" sz="1200" b="0" i="0" u="none" strike="noStrike" kern="1200" cap="none" spc="0" normalizeH="0" baseline="0" noProof="0" dirty="0">
                <a:ln>
                  <a:noFill/>
                </a:ln>
                <a:solidFill>
                  <a:prstClr val="black"/>
                </a:solidFill>
                <a:effectLst/>
                <a:uLnTx/>
                <a:uFillTx/>
                <a:latin typeface="Calibri"/>
                <a:ea typeface="+mn-ea"/>
                <a:cs typeface="+mn-cs"/>
              </a:rPr>
              <a:t>.</a:t>
            </a:r>
          </a:p>
          <a:p>
            <a:pPr marL="1362075" marR="0" lvl="3"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tab pos="719138" algn="l"/>
              </a:tabLst>
              <a:defRPr/>
            </a:pPr>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a:p>
            <a:pPr marL="904875" marR="0" lvl="3" indent="0" algn="just" defTabSz="914400" rtl="0" eaLnBrk="1" fontAlgn="auto" latinLnBrk="0" hangingPunct="1">
              <a:lnSpc>
                <a:spcPct val="90000"/>
              </a:lnSpc>
              <a:spcBef>
                <a:spcPts val="500"/>
              </a:spcBef>
              <a:spcAft>
                <a:spcPts val="0"/>
              </a:spcAft>
              <a:buClrTx/>
              <a:buSzTx/>
              <a:buNone/>
              <a:tabLst>
                <a:tab pos="719138" algn="l"/>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		3.º Que </a:t>
            </a:r>
            <a:r>
              <a:rPr kumimoji="0" lang="es-ES" sz="1200" b="1" i="0" u="none" strike="noStrike" kern="1200" cap="none" spc="0" normalizeH="0" baseline="0" noProof="0" dirty="0">
                <a:ln>
                  <a:noFill/>
                </a:ln>
                <a:solidFill>
                  <a:prstClr val="black"/>
                </a:solidFill>
                <a:effectLst/>
                <a:uLnTx/>
                <a:uFillTx/>
                <a:latin typeface="Calibri"/>
                <a:ea typeface="+mn-ea"/>
                <a:cs typeface="+mn-cs"/>
              </a:rPr>
              <a:t>en los últimos dos años los ocupantes no hayan rechazado ninguna opción de realojamiento social </a:t>
            </a:r>
            <a:r>
              <a:rPr kumimoji="0" lang="es-ES" sz="1200" b="0" i="0" u="none" strike="noStrike" kern="1200" cap="none" spc="0" normalizeH="0" baseline="0" noProof="0" dirty="0">
                <a:ln>
                  <a:noFill/>
                </a:ln>
                <a:solidFill>
                  <a:prstClr val="black"/>
                </a:solidFill>
                <a:effectLst/>
                <a:uLnTx/>
                <a:uFillTx/>
                <a:latin typeface="Calibri"/>
                <a:ea typeface="+mn-ea"/>
                <a:cs typeface="+mn-cs"/>
              </a:rPr>
              <a:t>adecuado que les haya ofrecido cualquier 		administración pública o de acuerdo con el artículo 5.2.</a:t>
            </a:r>
          </a:p>
          <a:p>
            <a:pPr marL="1362075" marR="0" lvl="3"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tab pos="719138" algn="l"/>
              </a:tabLst>
              <a:defRPr/>
            </a:pPr>
            <a:endParaRPr kumimoji="0" lang="es-ES" sz="1200" b="0" i="0" u="none" strike="noStrike" kern="1200" cap="none" spc="0" normalizeH="0" baseline="0" noProof="0" dirty="0">
              <a:ln>
                <a:noFill/>
              </a:ln>
              <a:solidFill>
                <a:prstClr val="black"/>
              </a:solidFill>
              <a:effectLst/>
              <a:uLnTx/>
              <a:uFillTx/>
              <a:latin typeface="Calibri"/>
              <a:ea typeface="+mn-ea"/>
              <a:cs typeface="+mn-cs"/>
            </a:endParaRPr>
          </a:p>
          <a:p>
            <a:pPr marL="904875" marR="0" lvl="3" indent="0" algn="just" defTabSz="914400" rtl="0" eaLnBrk="1" fontAlgn="auto" latinLnBrk="0" hangingPunct="1">
              <a:lnSpc>
                <a:spcPct val="90000"/>
              </a:lnSpc>
              <a:spcBef>
                <a:spcPts val="500"/>
              </a:spcBef>
              <a:spcAft>
                <a:spcPts val="0"/>
              </a:spcAft>
              <a:buClrTx/>
              <a:buSzTx/>
              <a:buNone/>
              <a:tabLst>
                <a:tab pos="719138" algn="l"/>
              </a:tabLst>
              <a:defRPr/>
            </a:pPr>
            <a:r>
              <a:rPr kumimoji="0" lang="es-ES" sz="1200" b="0" i="0" u="none" strike="noStrike" kern="1200" cap="none" spc="0" normalizeH="0" baseline="0" noProof="0" dirty="0">
                <a:ln>
                  <a:noFill/>
                </a:ln>
                <a:solidFill>
                  <a:prstClr val="black"/>
                </a:solidFill>
                <a:effectLst/>
                <a:uLnTx/>
                <a:uFillTx/>
                <a:latin typeface="Calibri"/>
                <a:ea typeface="+mn-ea"/>
                <a:cs typeface="+mn-cs"/>
              </a:rPr>
              <a:t>		4.º Que los </a:t>
            </a:r>
            <a:r>
              <a:rPr kumimoji="0" lang="es-ES" sz="1200" b="1" i="0" u="none" strike="noStrike" kern="1200" cap="none" spc="0" normalizeH="0" baseline="0" noProof="0" dirty="0">
                <a:ln>
                  <a:noFill/>
                </a:ln>
                <a:solidFill>
                  <a:prstClr val="black"/>
                </a:solidFill>
                <a:effectLst/>
                <a:uLnTx/>
                <a:uFillTx/>
                <a:latin typeface="Calibri"/>
                <a:ea typeface="+mn-ea"/>
                <a:cs typeface="+mn-cs"/>
              </a:rPr>
              <a:t>servicios municipales emitan informe favorable sobre el cumplimiento de los parámetros de riesgo de exclusión residencial </a:t>
            </a:r>
            <a:r>
              <a:rPr kumimoji="0" lang="es-ES" sz="1200" b="0" i="0" u="none" strike="noStrike" kern="1200" cap="none" spc="0" normalizeH="0" baseline="0" noProof="0" dirty="0">
                <a:ln>
                  <a:noFill/>
                </a:ln>
                <a:solidFill>
                  <a:prstClr val="black"/>
                </a:solidFill>
                <a:effectLst/>
                <a:uLnTx/>
                <a:uFillTx/>
                <a:latin typeface="Calibri"/>
                <a:ea typeface="+mn-ea"/>
                <a:cs typeface="+mn-cs"/>
              </a:rPr>
              <a:t>por parte de los 		ocupantes y sobre su arraigo y convivencia en el entorno vecinal.</a:t>
            </a:r>
            <a:endParaRPr kumimoji="0" lang="ca-ES" sz="18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47675"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endParaRPr kumimoji="0" lang="ca-ES" sz="1600" b="0" i="0" u="none" strike="noStrike" kern="120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55337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0F1256B2-872D-4D76-99F5-99543414B5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812F7E-F790-D6A0-DCC5-F184FF0185FD}"/>
              </a:ext>
            </a:extLst>
          </p:cNvPr>
          <p:cNvSpPr>
            <a:spLocks noGrp="1"/>
          </p:cNvSpPr>
          <p:nvPr>
            <p:ph type="title"/>
          </p:nvPr>
        </p:nvSpPr>
        <p:spPr>
          <a:xfrm>
            <a:off x="0" y="0"/>
            <a:ext cx="12192000" cy="1325563"/>
          </a:xfrm>
          <a:solidFill>
            <a:srgbClr val="009383"/>
          </a:solidFill>
        </p:spPr>
        <p:txBody>
          <a:bodyPr>
            <a:normAutofit/>
          </a:bodyPr>
          <a:lstStyle/>
          <a:p>
            <a:pPr>
              <a:tabLst>
                <a:tab pos="355600" algn="l"/>
              </a:tabLst>
            </a:pPr>
            <a:r>
              <a:rPr lang="ca-ES" sz="3600" b="1" dirty="0">
                <a:solidFill>
                  <a:srgbClr val="FDF06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Ley 24/2015</a:t>
            </a:r>
          </a:p>
        </p:txBody>
      </p:sp>
      <p:sp>
        <p:nvSpPr>
          <p:cNvPr id="6" name="Marcador de contenido 2">
            <a:extLst>
              <a:ext uri="{FF2B5EF4-FFF2-40B4-BE49-F238E27FC236}">
                <a16:creationId xmlns:a16="http://schemas.microsoft.com/office/drawing/2014/main" id="{07443721-6853-C69C-FD21-E5FA9D740E76}"/>
              </a:ext>
            </a:extLst>
          </p:cNvPr>
          <p:cNvSpPr txBox="1">
            <a:spLocks/>
          </p:cNvSpPr>
          <p:nvPr/>
        </p:nvSpPr>
        <p:spPr>
          <a:xfrm>
            <a:off x="165418" y="1055455"/>
            <a:ext cx="11005790" cy="51461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47675"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719138" algn="l"/>
              </a:tabLst>
              <a:defRPr/>
            </a:pPr>
            <a:endParaRPr kumimoji="0" lang="ca-E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47675"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719138" algn="l"/>
              </a:tabLst>
              <a:defRPr/>
            </a:pPr>
            <a:endParaRPr lang="ca-ES"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47675"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719138" algn="l"/>
              </a:tabLst>
              <a:defRPr/>
            </a:pPr>
            <a:endParaRPr lang="ca-ES" b="1"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447675"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719138" algn="l"/>
              </a:tabLst>
              <a:defRPr/>
            </a:pPr>
            <a:r>
              <a:rPr lang="ca-ES" b="1" dirty="0">
                <a:solidFill>
                  <a:prstClr val="black"/>
                </a:solidFill>
                <a:latin typeface="Open Sans" panose="020B0606030504020204" pitchFamily="34" charset="0"/>
                <a:ea typeface="Open Sans" panose="020B0606030504020204" pitchFamily="34" charset="0"/>
                <a:cs typeface="Open Sans" panose="020B0606030504020204" pitchFamily="34" charset="0"/>
              </a:rPr>
              <a:t>D</a:t>
            </a:r>
            <a:r>
              <a:rPr kumimoji="0" lang="ca-E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ca-ES" sz="2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Renovación</a:t>
            </a:r>
            <a:r>
              <a:rPr kumimoji="0" lang="ca-E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de los </a:t>
            </a:r>
            <a:r>
              <a:rPr kumimoji="0" lang="ca-ES" sz="2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contratos</a:t>
            </a:r>
            <a:r>
              <a:rPr kumimoji="0" lang="ca-ES" sz="20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de alquilar social </a:t>
            </a:r>
            <a:r>
              <a:rPr kumimoji="0" lang="ca-ES" sz="2000" b="1" i="0" u="none" strike="noStrike" kern="1200" cap="none" spc="0" normalizeH="0" baseline="0" noProof="0" dirty="0" err="1">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obligatorio</a:t>
            </a:r>
            <a:r>
              <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362075" marR="0" lvl="3" indent="-457200" algn="just" defTabSz="914400" rtl="0" eaLnBrk="1" fontAlgn="auto" latinLnBrk="0" hangingPunct="1">
              <a:lnSpc>
                <a:spcPct val="90000"/>
              </a:lnSpc>
              <a:spcBef>
                <a:spcPts val="500"/>
              </a:spcBef>
              <a:spcAft>
                <a:spcPts val="0"/>
              </a:spcAft>
              <a:buClrTx/>
              <a:buSzTx/>
              <a:buFont typeface="Arial" panose="020B0604020202020204" pitchFamily="34" charset="0"/>
              <a:buChar char="•"/>
              <a:tabLst>
                <a:tab pos="719138" algn="l"/>
              </a:tabLst>
              <a:defRPr/>
            </a:pPr>
            <a:r>
              <a:rPr lang="es-ES" sz="1200" dirty="0"/>
              <a:t>Las personas o unidades familiares afectadas por contratos de alquiler social que llegan al final del plazo fijado </a:t>
            </a:r>
            <a:r>
              <a:rPr lang="es-ES" sz="1200" b="1" dirty="0"/>
              <a:t>tienen derecho a formalizar un nuevo contrato</a:t>
            </a:r>
            <a:r>
              <a:rPr lang="es-ES" sz="1200" dirty="0"/>
              <a:t>, por una única vez y de acuerdo con las condiciones que determina la presente ley, siempre que acrediten que siguen cumpliendo los requisitos de exclusión residencial establecidos por el artículo 5.7. A tal efecto, el titular de la vivienda debe requerir a los afectados, al menos cuatro meses antes de la fecha de expiración del contrato, para que presenten la documentación acreditativa</a:t>
            </a: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47675"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endParaRPr kumimoji="0" lang="ca-ES" sz="1600" b="0" i="0" u="none" strike="noStrike" kern="120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095227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60939E43-F88D-AE22-C311-91D2F492061D}"/>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9A226FC-2840-70BA-5B93-78296F2157A8}"/>
              </a:ext>
            </a:extLst>
          </p:cNvPr>
          <p:cNvSpPr>
            <a:spLocks noGrp="1"/>
          </p:cNvSpPr>
          <p:nvPr>
            <p:ph type="title"/>
          </p:nvPr>
        </p:nvSpPr>
        <p:spPr>
          <a:xfrm>
            <a:off x="0" y="0"/>
            <a:ext cx="12192000" cy="1325563"/>
          </a:xfrm>
          <a:solidFill>
            <a:srgbClr val="009383"/>
          </a:solidFill>
        </p:spPr>
        <p:txBody>
          <a:bodyPr>
            <a:normAutofit/>
          </a:bodyPr>
          <a:lstStyle/>
          <a:p>
            <a:pPr>
              <a:tabLst>
                <a:tab pos="355600" algn="l"/>
              </a:tabLst>
            </a:pPr>
            <a:r>
              <a:rPr lang="ca-ES" sz="3600" b="1" dirty="0">
                <a:solidFill>
                  <a:srgbClr val="FDF063"/>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Ley 24/2015</a:t>
            </a:r>
          </a:p>
        </p:txBody>
      </p:sp>
      <p:sp>
        <p:nvSpPr>
          <p:cNvPr id="6" name="Marcador de contenido 2">
            <a:extLst>
              <a:ext uri="{FF2B5EF4-FFF2-40B4-BE49-F238E27FC236}">
                <a16:creationId xmlns:a16="http://schemas.microsoft.com/office/drawing/2014/main" id="{25865208-C3A6-16BD-3C61-21C5723FAAFC}"/>
              </a:ext>
            </a:extLst>
          </p:cNvPr>
          <p:cNvSpPr txBox="1">
            <a:spLocks/>
          </p:cNvSpPr>
          <p:nvPr/>
        </p:nvSpPr>
        <p:spPr>
          <a:xfrm>
            <a:off x="165419" y="855920"/>
            <a:ext cx="6076761" cy="51461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47675" marR="0" lvl="2" indent="0" algn="l" defTabSz="914400" rtl="0" eaLnBrk="1" fontAlgn="auto" latinLnBrk="0" hangingPunct="1">
              <a:lnSpc>
                <a:spcPct val="90000"/>
              </a:lnSpc>
              <a:spcBef>
                <a:spcPts val="500"/>
              </a:spcBef>
              <a:spcAft>
                <a:spcPts val="0"/>
              </a:spcAft>
              <a:buClrTx/>
              <a:buSzTx/>
              <a:buNone/>
              <a:tabLst>
                <a:tab pos="719138" algn="l"/>
              </a:tabLst>
              <a:defRPr/>
            </a:pPr>
            <a:r>
              <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Requisitos persona afectada: situación de risgo de exclusión residencial. </a:t>
            </a:r>
          </a:p>
          <a:p>
            <a:pPr marL="447675" marR="0" lvl="2" indent="0" algn="l" defTabSz="914400" rtl="0" eaLnBrk="1" fontAlgn="auto" latinLnBrk="0" hangingPunct="1">
              <a:lnSpc>
                <a:spcPct val="90000"/>
              </a:lnSpc>
              <a:spcBef>
                <a:spcPts val="500"/>
              </a:spcBef>
              <a:spcAft>
                <a:spcPts val="0"/>
              </a:spcAft>
              <a:buClrTx/>
              <a:buSzTx/>
              <a:buNone/>
              <a:tabLst>
                <a:tab pos="719138" algn="l"/>
              </a:tabLst>
              <a:defRPr/>
            </a:pPr>
            <a:endPar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a:p>
            <a:pPr marL="447675" marR="0" lvl="2" indent="0" algn="l" defTabSz="914400" rtl="0" eaLnBrk="1" fontAlgn="auto" latinLnBrk="0" hangingPunct="1">
              <a:lnSpc>
                <a:spcPct val="90000"/>
              </a:lnSpc>
              <a:spcBef>
                <a:spcPts val="500"/>
              </a:spcBef>
              <a:spcAft>
                <a:spcPts val="0"/>
              </a:spcAft>
              <a:buClrTx/>
              <a:buSzTx/>
              <a:buNone/>
              <a:tabLst>
                <a:tab pos="719138" algn="l"/>
              </a:tabLst>
              <a:defRPr/>
            </a:pPr>
            <a:endPar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a:p>
            <a:pPr marL="1247775" lvl="3" indent="-342900">
              <a:tabLst>
                <a:tab pos="719138" algn="l"/>
              </a:tabLst>
            </a:pPr>
            <a:r>
              <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Ingresos &lt; a </a:t>
            </a:r>
            <a:r>
              <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2 IRSC </a:t>
            </a:r>
            <a:r>
              <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si son </a:t>
            </a:r>
            <a:r>
              <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persones que viven solas </a:t>
            </a:r>
            <a:r>
              <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(18.139,66.-€/año);</a:t>
            </a:r>
          </a:p>
          <a:p>
            <a:pPr marL="1247775" lvl="3" indent="-342900">
              <a:tabLst>
                <a:tab pos="719138" algn="l"/>
              </a:tabLst>
            </a:pPr>
            <a:r>
              <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2,5 IRSC </a:t>
            </a:r>
            <a:r>
              <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si son </a:t>
            </a:r>
            <a:r>
              <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unidades de convivencia </a:t>
            </a:r>
            <a:r>
              <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(22.674.57.-€/año); </a:t>
            </a:r>
          </a:p>
          <a:p>
            <a:pPr marL="1247775" lvl="3" indent="-342900">
              <a:tabLst>
                <a:tab pos="719138" algn="l"/>
              </a:tabLst>
            </a:pPr>
            <a:r>
              <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3 IRSC </a:t>
            </a:r>
            <a:r>
              <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si personas con </a:t>
            </a:r>
            <a:r>
              <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discapacidad </a:t>
            </a:r>
            <a:r>
              <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o</a:t>
            </a:r>
            <a:r>
              <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gran dependencia </a:t>
            </a:r>
            <a:r>
              <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(27.209,5.-€/any). </a:t>
            </a:r>
          </a:p>
          <a:p>
            <a:pPr marL="904875" lvl="3" indent="0">
              <a:buNone/>
              <a:tabLst>
                <a:tab pos="719138" algn="l"/>
              </a:tabLst>
            </a:pPr>
            <a:endPar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a:p>
            <a:pPr marL="904875" lvl="3" indent="0">
              <a:buNone/>
              <a:tabLst>
                <a:tab pos="719138" algn="l"/>
              </a:tabLst>
            </a:pPr>
            <a:endPar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a:p>
            <a:pPr marL="447675" lvl="3" indent="0">
              <a:buNone/>
              <a:tabLst>
                <a:tab pos="719138" algn="l"/>
              </a:tabLst>
            </a:pPr>
            <a:r>
              <a:rPr kumimoji="0" lang="ca-ES"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Si los </a:t>
            </a:r>
            <a:r>
              <a:rPr kumimoji="0" lang="ca-ES" i="0" u="none" strike="noStrike" kern="1200" cap="none" spc="0" normalizeH="0" baseline="0" noProof="0" dirty="0" err="1">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ingresos</a:t>
            </a:r>
            <a:r>
              <a:rPr kumimoji="0" lang="ca-ES"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son </a:t>
            </a:r>
            <a:r>
              <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&gt; a 1,5 IRSC es necesario informe de estar en </a:t>
            </a:r>
            <a:r>
              <a:rPr lang="ca-ES"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riesgo</a:t>
            </a:r>
            <a:r>
              <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de </a:t>
            </a:r>
            <a:r>
              <a:rPr lang="ca-ES" dirty="0" err="1">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exclusión</a:t>
            </a:r>
            <a:r>
              <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 residencial(13.604,7.-€/año). </a:t>
            </a:r>
            <a:endParaRPr kumimoji="0" lang="ca-ES"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rabicPeriod"/>
              <a:tabLst>
                <a:tab pos="719138" algn="l"/>
              </a:tabLst>
              <a:defRPr/>
            </a:pPr>
            <a:endParaRPr kumimoji="0" lang="ca-ES" sz="2000" b="1"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rabicPeriod"/>
              <a:tabLst>
                <a:tab pos="719138" algn="l"/>
              </a:tabLst>
              <a:defRPr/>
            </a:pPr>
            <a:endParaRPr kumimoji="0" lang="ca-ES" sz="2000" b="1"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endParaRPr kumimoji="0" lang="ca-ES" sz="1600" b="0" i="0" u="none" strike="noStrike" kern="120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4" name="Imagen 3" descr="Un grupo de personas de pie&#10;&#10;Descripción generada automáticamente">
            <a:extLst>
              <a:ext uri="{FF2B5EF4-FFF2-40B4-BE49-F238E27FC236}">
                <a16:creationId xmlns:a16="http://schemas.microsoft.com/office/drawing/2014/main" id="{7E3BBB11-45C6-974E-C8CF-5D3F07FB84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3515" y="2467215"/>
            <a:ext cx="5107149" cy="2850502"/>
          </a:xfrm>
          <a:prstGeom prst="rect">
            <a:avLst/>
          </a:prstGeom>
        </p:spPr>
      </p:pic>
      <p:sp>
        <p:nvSpPr>
          <p:cNvPr id="5" name="CuadroTexto 4">
            <a:extLst>
              <a:ext uri="{FF2B5EF4-FFF2-40B4-BE49-F238E27FC236}">
                <a16:creationId xmlns:a16="http://schemas.microsoft.com/office/drawing/2014/main" id="{06C04E84-0AEE-8B21-1C7C-140F8F6D06E8}"/>
              </a:ext>
            </a:extLst>
          </p:cNvPr>
          <p:cNvSpPr txBox="1"/>
          <p:nvPr/>
        </p:nvSpPr>
        <p:spPr>
          <a:xfrm>
            <a:off x="9947005" y="5419335"/>
            <a:ext cx="2505075" cy="261610"/>
          </a:xfrm>
          <a:prstGeom prst="rect">
            <a:avLst/>
          </a:prstGeom>
          <a:noFill/>
        </p:spPr>
        <p:txBody>
          <a:bodyPr wrap="square" rtlCol="0">
            <a:spAutoFit/>
          </a:bodyPr>
          <a:lstStyle/>
          <a:p>
            <a:r>
              <a:rPr lang="es-ES" sz="1050" dirty="0">
                <a:latin typeface="Open Sans" panose="020B0606030504020204" pitchFamily="34" charset="0"/>
                <a:ea typeface="Open Sans" panose="020B0606030504020204" pitchFamily="34" charset="0"/>
                <a:cs typeface="Open Sans" panose="020B0606030504020204" pitchFamily="34" charset="0"/>
              </a:rPr>
              <a:t>Fuente: Observatori DESCA.</a:t>
            </a:r>
          </a:p>
        </p:txBody>
      </p:sp>
    </p:spTree>
    <p:extLst>
      <p:ext uri="{BB962C8B-B14F-4D97-AF65-F5344CB8AC3E}">
        <p14:creationId xmlns:p14="http://schemas.microsoft.com/office/powerpoint/2010/main" val="3257550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955CCFAB-176F-E69B-F4C1-7C09FFA72DE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DBC3EEF-FDAA-DB27-532D-89D9B133A763}"/>
              </a:ext>
            </a:extLst>
          </p:cNvPr>
          <p:cNvSpPr>
            <a:spLocks noGrp="1"/>
          </p:cNvSpPr>
          <p:nvPr>
            <p:ph type="title"/>
          </p:nvPr>
        </p:nvSpPr>
        <p:spPr>
          <a:xfrm>
            <a:off x="0" y="0"/>
            <a:ext cx="12192000" cy="1325563"/>
          </a:xfrm>
          <a:solidFill>
            <a:srgbClr val="009383"/>
          </a:solidFill>
        </p:spPr>
        <p:txBody>
          <a:bodyPr>
            <a:normAutofit/>
          </a:bodyPr>
          <a:lstStyle/>
          <a:p>
            <a:pPr>
              <a:tabLst>
                <a:tab pos="355600" algn="l"/>
              </a:tabLst>
            </a:pP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Ley</a:t>
            </a: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24/2015</a:t>
            </a:r>
          </a:p>
        </p:txBody>
      </p:sp>
      <p:sp>
        <p:nvSpPr>
          <p:cNvPr id="6" name="Marcador de contenido 2">
            <a:extLst>
              <a:ext uri="{FF2B5EF4-FFF2-40B4-BE49-F238E27FC236}">
                <a16:creationId xmlns:a16="http://schemas.microsoft.com/office/drawing/2014/main" id="{BF9D7103-E9C4-139E-024F-E4A9A095F102}"/>
              </a:ext>
            </a:extLst>
          </p:cNvPr>
          <p:cNvSpPr txBox="1">
            <a:spLocks/>
          </p:cNvSpPr>
          <p:nvPr/>
        </p:nvSpPr>
        <p:spPr>
          <a:xfrm>
            <a:off x="165419" y="855920"/>
            <a:ext cx="8637922" cy="51461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47675"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719138" algn="l"/>
              </a:tabLst>
              <a:defRPr/>
            </a:pPr>
            <a:r>
              <a:rPr kumimoji="0" lang="ca-ES" sz="2000" b="1"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GT:</a:t>
            </a:r>
          </a:p>
          <a:p>
            <a:pPr marL="447675"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719138" algn="l"/>
              </a:tabLst>
              <a:defRPr/>
            </a:pPr>
            <a:endPar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a:p>
            <a:pPr marL="1247775" lvl="3" indent="-342900">
              <a:tabLst>
                <a:tab pos="719138" algn="l"/>
              </a:tabLst>
            </a:pPr>
            <a:r>
              <a:rPr kumimoji="0" lang="ca-ES" b="1" i="0" u="none" strike="noStrike" kern="1200" cap="none" spc="0" normalizeH="0" baseline="0" noProof="0" dirty="0">
                <a:ln>
                  <a:noFill/>
                </a:ln>
                <a:solidFill>
                  <a:schemeClr val="accent2"/>
                </a:solidFill>
                <a:effectLst/>
                <a:uLnTx/>
                <a:uFillTx/>
                <a:latin typeface="Open Sans" panose="020B0606030504020204" pitchFamily="34" charset="0"/>
                <a:ea typeface="Open Sans" panose="020B0606030504020204" pitchFamily="34" charset="0"/>
                <a:cs typeface="Open Sans" panose="020B0606030504020204" pitchFamily="34" charset="0"/>
              </a:rPr>
              <a:t>Entidades financieras</a:t>
            </a:r>
            <a:r>
              <a:rPr kumimoji="0" lang="ca-ES"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filiales immobiliarias, fondos de inversión y entidades de gestión de activos. </a:t>
            </a:r>
          </a:p>
          <a:p>
            <a:pPr marL="1247775" lvl="3" indent="-342900">
              <a:tabLst>
                <a:tab pos="719138" algn="l"/>
              </a:tabLst>
            </a:pPr>
            <a:r>
              <a:rPr kumimoji="0" lang="ca-ES" b="1"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PJ que per si soles o per medio de un grupo de empresas &gt; 10 viviendas. Excepciones:</a:t>
            </a:r>
          </a:p>
          <a:p>
            <a:pPr marL="2162175" lvl="5" indent="-342900">
              <a:buFont typeface="Courier New" panose="02070309020205020404" pitchFamily="49" charset="0"/>
              <a:buChar char="o"/>
              <a:tabLst>
                <a:tab pos="719138" algn="l"/>
              </a:tabLst>
            </a:pPr>
            <a:r>
              <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Promotors socials;</a:t>
            </a:r>
          </a:p>
          <a:p>
            <a:pPr marL="2162175" lvl="5" indent="-342900">
              <a:buFont typeface="Courier New" panose="02070309020205020404" pitchFamily="49" charset="0"/>
              <a:buChar char="o"/>
              <a:tabLst>
                <a:tab pos="719138" algn="l"/>
              </a:tabLst>
            </a:pPr>
            <a:r>
              <a:rPr kumimoji="0" lang="ca-ES"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PJ que tinguin &gt; 15% superfície habitable qualificat com HPO lloguer;</a:t>
            </a:r>
          </a:p>
          <a:p>
            <a:pPr marL="2162175" lvl="5" indent="-342900">
              <a:buFont typeface="Courier New" panose="02070309020205020404" pitchFamily="49" charset="0"/>
              <a:buChar char="o"/>
              <a:tabLst>
                <a:tab pos="719138" algn="l"/>
              </a:tabLst>
            </a:pPr>
            <a:r>
              <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Entitats privades sense ànim de lucre que proveeixin d’habitatge a persones i famílies en situació de vulnerabilitat residencial. </a:t>
            </a:r>
            <a:r>
              <a:rPr kumimoji="0" lang="ca-ES"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a:t>
            </a:r>
          </a:p>
          <a:p>
            <a:pPr marL="2162175" lvl="5" indent="-342900">
              <a:buFont typeface="Courier New" panose="02070309020205020404" pitchFamily="49" charset="0"/>
              <a:buChar char="o"/>
              <a:tabLst>
                <a:tab pos="719138" algn="l"/>
              </a:tabLst>
            </a:pPr>
            <a:endPar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a:p>
            <a:pPr marL="1258888" lvl="5" indent="-342900">
              <a:tabLst>
                <a:tab pos="719138" algn="l"/>
              </a:tabLst>
            </a:pPr>
            <a:r>
              <a:rPr kumimoji="0" lang="ca-ES" b="1" i="0" u="none" strike="noStrike" kern="1200" cap="none" spc="0" normalizeH="0" baseline="0" noProof="0" dirty="0">
                <a:ln>
                  <a:noFill/>
                </a:ln>
                <a:solidFill>
                  <a:schemeClr val="accent2"/>
                </a:solidFill>
                <a:effectLst/>
                <a:uLnTx/>
                <a:uFillTx/>
                <a:latin typeface="Open Sans" panose="020B0606030504020204" pitchFamily="34" charset="0"/>
                <a:ea typeface="Open Sans" panose="020B0606030504020204" pitchFamily="34" charset="0"/>
                <a:cs typeface="Open Sans" panose="020B0606030504020204" pitchFamily="34" charset="0"/>
              </a:rPr>
              <a:t>Fondos  de capital riesgo y titulización de activos</a:t>
            </a:r>
            <a:r>
              <a:rPr kumimoji="0" lang="ca-ES"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a:t>
            </a:r>
          </a:p>
          <a:p>
            <a:pPr marL="1258888" lvl="5" indent="-342900">
              <a:tabLst>
                <a:tab pos="719138" algn="l"/>
              </a:tabLst>
            </a:pPr>
            <a:r>
              <a:rPr kumimoji="0" lang="ca-ES" b="1"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PF &gt; 15 viviendas </a:t>
            </a:r>
            <a:r>
              <a:rPr lang="ca-ES"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rPr>
              <a:t>o</a:t>
            </a:r>
            <a:r>
              <a:rPr kumimoji="0" lang="ca-ES"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rPr>
              <a:t> copropietarias si cuota participación &gt; 1.500m2 de suelo destinado a vivienda. </a:t>
            </a:r>
          </a:p>
          <a:p>
            <a:pPr marL="915988" lvl="5" indent="0">
              <a:buNone/>
              <a:tabLst>
                <a:tab pos="719138" algn="l"/>
              </a:tabLst>
            </a:pPr>
            <a:endParaRPr kumimoji="0" lang="ca-ES"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447675" marR="0" lvl="2"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tab pos="719138" algn="l"/>
              </a:tabLst>
              <a:defRPr/>
            </a:pPr>
            <a:endParaRPr lang="ca-ES" b="1" dirty="0">
              <a:solidFill>
                <a:prstClr val="black">
                  <a:lumMod val="65000"/>
                  <a:lumOff val="35000"/>
                </a:prstClr>
              </a:solidFill>
              <a:latin typeface="Open Sans" panose="020B0606030504020204" pitchFamily="34" charset="0"/>
              <a:ea typeface="Open Sans" panose="020B0606030504020204" pitchFamily="34" charset="0"/>
              <a:cs typeface="Open Sans" panose="020B0606030504020204" pitchFamily="34" charset="0"/>
            </a:endParaRPr>
          </a:p>
          <a:p>
            <a:pPr marL="733425" lvl="2" indent="-285750">
              <a:tabLst>
                <a:tab pos="719138" algn="l"/>
              </a:tabLst>
            </a:pPr>
            <a:endParaRPr kumimoji="0" lang="ca-ES" sz="1800" b="0"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rabicPeriod"/>
              <a:tabLst>
                <a:tab pos="719138" algn="l"/>
              </a:tabLst>
              <a:defRPr/>
            </a:pPr>
            <a:endParaRPr kumimoji="0" lang="ca-ES" sz="2000" b="1"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rabicPeriod"/>
              <a:tabLst>
                <a:tab pos="719138" algn="l"/>
              </a:tabLst>
              <a:defRPr/>
            </a:pPr>
            <a:endParaRPr kumimoji="0" lang="ca-ES" sz="2000" b="1" i="0" u="none" strike="noStrike" kern="1200" cap="none" spc="0" normalizeH="0" baseline="0" noProof="0" dirty="0">
              <a:ln>
                <a:noFill/>
              </a:ln>
              <a:solidFill>
                <a:prstClr val="black">
                  <a:lumMod val="65000"/>
                  <a:lumOff val="35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904875" marR="0" lvl="2" indent="-457200" algn="l" defTabSz="914400" rtl="0" eaLnBrk="1" fontAlgn="auto" latinLnBrk="0" hangingPunct="1">
              <a:lnSpc>
                <a:spcPct val="90000"/>
              </a:lnSpc>
              <a:spcBef>
                <a:spcPts val="500"/>
              </a:spcBef>
              <a:spcAft>
                <a:spcPts val="0"/>
              </a:spcAft>
              <a:buClrTx/>
              <a:buSzTx/>
              <a:buFont typeface="Arial" panose="020B0604020202020204" pitchFamily="34" charset="0"/>
              <a:buAutoNum type="alphaUcParenR"/>
              <a:tabLst>
                <a:tab pos="719138" algn="l"/>
              </a:tabLst>
              <a:defRPr/>
            </a:pPr>
            <a:endParaRPr kumimoji="0" lang="ca-ES" sz="20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1143000" marR="0" lvl="2" indent="-228600"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a:pPr>
            <a:endParaRPr kumimoji="0" lang="ca-ES" sz="1600" b="0" i="0" u="none" strike="noStrike" kern="1200" cap="none" spc="0" normalizeH="0" baseline="0" noProof="0" dirty="0">
              <a:ln>
                <a:noFill/>
              </a:ln>
              <a:solidFill>
                <a:prstClr val="black">
                  <a:lumMod val="50000"/>
                  <a:lumOff val="50000"/>
                </a:prstClr>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3" name="Imatge 2" descr="Imatge que conté text, captura de pantalla, Font, disseny&#10;&#10;Descripció generada automàticament">
            <a:extLst>
              <a:ext uri="{FF2B5EF4-FFF2-40B4-BE49-F238E27FC236}">
                <a16:creationId xmlns:a16="http://schemas.microsoft.com/office/drawing/2014/main" id="{E330DE08-92E4-B1D6-85DB-F2127776D1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4921" y="1661344"/>
            <a:ext cx="3111660" cy="4521432"/>
          </a:xfrm>
          <a:prstGeom prst="rect">
            <a:avLst/>
          </a:prstGeom>
        </p:spPr>
      </p:pic>
    </p:spTree>
    <p:extLst>
      <p:ext uri="{BB962C8B-B14F-4D97-AF65-F5344CB8AC3E}">
        <p14:creationId xmlns:p14="http://schemas.microsoft.com/office/powerpoint/2010/main" val="399537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55F378C-2580-43DE-9067-D8BB7664838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616F6E43-E65F-1E3D-F359-0A3A38A9AB45}"/>
              </a:ext>
            </a:extLst>
          </p:cNvPr>
          <p:cNvSpPr>
            <a:spLocks noGrp="1"/>
          </p:cNvSpPr>
          <p:nvPr>
            <p:ph type="title"/>
          </p:nvPr>
        </p:nvSpPr>
        <p:spPr>
          <a:xfrm>
            <a:off x="0" y="0"/>
            <a:ext cx="12192000" cy="1325563"/>
          </a:xfrm>
          <a:solidFill>
            <a:srgbClr val="009383"/>
          </a:solidFill>
        </p:spPr>
        <p:txBody>
          <a:bodyPr/>
          <a:lstStyle/>
          <a:p>
            <a:pPr>
              <a:tabLst>
                <a:tab pos="355600" algn="l"/>
              </a:tabLst>
            </a:pPr>
            <a:r>
              <a:rPr lang="ca-ES" b="1" dirty="0">
                <a:solidFill>
                  <a:srgbClr val="ECFE44"/>
                </a:solidFill>
                <a:latin typeface="Times" panose="02020603050405020304" pitchFamily="18" charset="0"/>
                <a:cs typeface="Times" panose="02020603050405020304" pitchFamily="18" charset="0"/>
              </a:rPr>
              <a:t>  Protecció contra els desnonaments.         	</a:t>
            </a:r>
            <a:br>
              <a:rPr lang="ca-ES" b="1" dirty="0">
                <a:solidFill>
                  <a:srgbClr val="ECFE44"/>
                </a:solidFill>
                <a:latin typeface="Times" panose="02020603050405020304" pitchFamily="18" charset="0"/>
                <a:cs typeface="Times" panose="02020603050405020304" pitchFamily="18" charset="0"/>
              </a:rPr>
            </a:br>
            <a:r>
              <a:rPr lang="ca-ES" b="1" dirty="0">
                <a:solidFill>
                  <a:srgbClr val="ECFE44"/>
                </a:solidFill>
                <a:latin typeface="Times" panose="02020603050405020304" pitchFamily="18" charset="0"/>
                <a:cs typeface="Times" panose="02020603050405020304" pitchFamily="18" charset="0"/>
              </a:rPr>
              <a:t>  Llei 24/2015</a:t>
            </a:r>
          </a:p>
        </p:txBody>
      </p:sp>
      <p:sp>
        <p:nvSpPr>
          <p:cNvPr id="3" name="Marcador de contenido 2">
            <a:extLst>
              <a:ext uri="{FF2B5EF4-FFF2-40B4-BE49-F238E27FC236}">
                <a16:creationId xmlns:a16="http://schemas.microsoft.com/office/drawing/2014/main" id="{F450BFCD-C84E-2FF8-F1D7-3AEF8BA215B7}"/>
              </a:ext>
            </a:extLst>
          </p:cNvPr>
          <p:cNvSpPr>
            <a:spLocks noGrp="1"/>
          </p:cNvSpPr>
          <p:nvPr>
            <p:ph idx="1"/>
          </p:nvPr>
        </p:nvSpPr>
        <p:spPr>
          <a:xfrm>
            <a:off x="212652" y="1531088"/>
            <a:ext cx="11674548" cy="5146159"/>
          </a:xfrm>
        </p:spPr>
        <p:txBody>
          <a:bodyPr numCol="1">
            <a:normAutofit fontScale="92500" lnSpcReduction="20000"/>
          </a:bodyPr>
          <a:lstStyle/>
          <a:p>
            <a:pPr lvl="1"/>
            <a:r>
              <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Requisitos ASO: </a:t>
            </a:r>
          </a:p>
          <a:p>
            <a:pPr lvl="1"/>
            <a:endPar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435100">
              <a:buFont typeface="Courier New" pitchFamily="49" charset="0"/>
              <a:buChar char="o"/>
            </a:pPr>
            <a:r>
              <a:rPr lang="ca-ES" sz="2400"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1 mes </a:t>
            </a:r>
            <a:r>
              <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GT</a:t>
            </a:r>
            <a:r>
              <a:rPr lang="ca-ES" sz="2400"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para presentar oferta </a:t>
            </a:r>
            <a:r>
              <a:rPr lang="ca-ES" sz="2400"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desde</a:t>
            </a:r>
            <a:r>
              <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ca-ES" sz="2400"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recepción</a:t>
            </a:r>
            <a:r>
              <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ca-ES" sz="2400"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solicitud</a:t>
            </a:r>
            <a:r>
              <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ASO. </a:t>
            </a:r>
          </a:p>
          <a:p>
            <a:pPr marL="1206500" indent="0">
              <a:buNone/>
            </a:pPr>
            <a:endPar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435100">
              <a:buFont typeface="Courier New" pitchFamily="49" charset="0"/>
              <a:buChar char="o"/>
            </a:pPr>
            <a:r>
              <a:rPr lang="ca-ES" sz="2400" b="1"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Rentas</a:t>
            </a:r>
            <a:r>
              <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no superen el </a:t>
            </a:r>
            <a:r>
              <a:rPr lang="ca-ES" sz="2400"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10%-12%-18% </a:t>
            </a:r>
            <a:r>
              <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de los </a:t>
            </a:r>
            <a:r>
              <a:rPr lang="ca-ES" sz="2400"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ingresos ponderados</a:t>
            </a:r>
            <a:r>
              <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de la unidad de convivencia. </a:t>
            </a:r>
          </a:p>
          <a:p>
            <a:pPr marL="1206500" indent="0">
              <a:buNone/>
            </a:pPr>
            <a:endPar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435100" algn="just">
              <a:buFont typeface="Courier New" pitchFamily="49" charset="0"/>
              <a:buChar char="o"/>
            </a:pPr>
            <a:r>
              <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Preferentmente vivienda afectada “</a:t>
            </a:r>
            <a:r>
              <a:rPr lang="ca-ES" sz="1800" i="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alternativament, un habitatge situat dins el mateix terme municipal, llevat que es disposi d’un informe dels serveis socials municipals que acrediti que el trasllat a un altre terme municipal no ha d’afectar negativament la situació de risc d’exclusió residencial de la unitat familiar”</a:t>
            </a:r>
            <a:r>
              <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marL="1206500" indent="0" algn="just">
              <a:buNone/>
            </a:pPr>
            <a:endPar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435100">
              <a:buFont typeface="Courier New" pitchFamily="49" charset="0"/>
              <a:buChar char="o"/>
            </a:pPr>
            <a:r>
              <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Durada de 5 años (PF), 7 años (PJ).</a:t>
            </a:r>
          </a:p>
          <a:p>
            <a:pPr marL="1435100">
              <a:buFont typeface="Courier New" pitchFamily="49" charset="0"/>
              <a:buChar char="o"/>
            </a:pPr>
            <a:endPar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marL="1435100">
              <a:buFont typeface="Courier New" pitchFamily="49" charset="0"/>
              <a:buChar char="o"/>
            </a:pPr>
            <a:r>
              <a:rPr lang="ca-ES" sz="2400"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Deber</a:t>
            </a:r>
            <a:r>
              <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GT comunicar oferta ASO a </a:t>
            </a:r>
            <a:r>
              <a:rPr lang="ca-ES" sz="2400"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Ayuntamiento</a:t>
            </a:r>
            <a:r>
              <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y a la Agència d’Habitatge de Cataluña (3 </a:t>
            </a:r>
            <a:r>
              <a:rPr lang="ca-ES" sz="2400"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días</a:t>
            </a:r>
            <a:r>
              <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ca-ES" sz="2400"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hábiles</a:t>
            </a:r>
            <a:r>
              <a:rPr lang="ca-ES" sz="2400"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marL="1663700" lvl="1" indent="0">
              <a:buNone/>
            </a:pPr>
            <a:endParaRPr lang="ca-ES" dirty="0"/>
          </a:p>
          <a:p>
            <a:pPr lvl="2">
              <a:buNone/>
            </a:pPr>
            <a:endParaRPr lang="ca-ES" dirty="0"/>
          </a:p>
          <a:p>
            <a:pPr lvl="1"/>
            <a:endParaRPr lang="es-ES" dirty="0"/>
          </a:p>
          <a:p>
            <a:pPr lvl="1"/>
            <a:endParaRPr lang="ca-ES" b="1" dirty="0">
              <a:latin typeface="Times" panose="02020603050405020304" pitchFamily="18" charset="0"/>
              <a:cs typeface="Times" panose="02020603050405020304" pitchFamily="18" charset="0"/>
            </a:endParaRPr>
          </a:p>
          <a:p>
            <a:pPr lvl="1"/>
            <a:endParaRPr lang="es-ES_tradnl" dirty="0"/>
          </a:p>
        </p:txBody>
      </p:sp>
      <p:sp>
        <p:nvSpPr>
          <p:cNvPr id="4" name="Título 1">
            <a:extLst>
              <a:ext uri="{FF2B5EF4-FFF2-40B4-BE49-F238E27FC236}">
                <a16:creationId xmlns:a16="http://schemas.microsoft.com/office/drawing/2014/main" id="{A3E6A5A0-A14C-E874-EE9F-82C21D84287D}"/>
              </a:ext>
            </a:extLst>
          </p:cNvPr>
          <p:cNvSpPr txBox="1">
            <a:spLocks/>
          </p:cNvSpPr>
          <p:nvPr/>
        </p:nvSpPr>
        <p:spPr>
          <a:xfrm>
            <a:off x="0" y="-1"/>
            <a:ext cx="12192000" cy="1325563"/>
          </a:xfrm>
          <a:prstGeom prst="rect">
            <a:avLst/>
          </a:prstGeom>
          <a:solidFill>
            <a:srgbClr val="009383"/>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355600" algn="l"/>
              </a:tabLst>
            </a:pP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Ley</a:t>
            </a: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24/2015</a:t>
            </a:r>
          </a:p>
        </p:txBody>
      </p:sp>
    </p:spTree>
    <p:extLst>
      <p:ext uri="{BB962C8B-B14F-4D97-AF65-F5344CB8AC3E}">
        <p14:creationId xmlns:p14="http://schemas.microsoft.com/office/powerpoint/2010/main" val="18537324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E2E3FFA4-23BD-D587-1511-1B54AAC8907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1E7DF13-3868-9974-BF00-36D6A8F3E163}"/>
              </a:ext>
            </a:extLst>
          </p:cNvPr>
          <p:cNvSpPr>
            <a:spLocks noGrp="1"/>
          </p:cNvSpPr>
          <p:nvPr>
            <p:ph type="title"/>
          </p:nvPr>
        </p:nvSpPr>
        <p:spPr>
          <a:xfrm>
            <a:off x="0" y="0"/>
            <a:ext cx="12192000" cy="1325563"/>
          </a:xfrm>
          <a:solidFill>
            <a:srgbClr val="009383"/>
          </a:solidFill>
        </p:spPr>
        <p:txBody>
          <a:bodyPr>
            <a:normAutofit/>
          </a:bodyPr>
          <a:lstStyle/>
          <a:p>
            <a:pPr>
              <a:tabLst>
                <a:tab pos="355600" algn="l"/>
              </a:tabLst>
            </a:pPr>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Ley</a:t>
            </a: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24/2015</a:t>
            </a:r>
          </a:p>
        </p:txBody>
      </p:sp>
      <p:sp>
        <p:nvSpPr>
          <p:cNvPr id="3" name="Marcador de contenido 2">
            <a:extLst>
              <a:ext uri="{FF2B5EF4-FFF2-40B4-BE49-F238E27FC236}">
                <a16:creationId xmlns:a16="http://schemas.microsoft.com/office/drawing/2014/main" id="{F336FF74-C0EB-6C22-EEDF-55F6776CC165}"/>
              </a:ext>
            </a:extLst>
          </p:cNvPr>
          <p:cNvSpPr>
            <a:spLocks noGrp="1"/>
          </p:cNvSpPr>
          <p:nvPr>
            <p:ph idx="1"/>
          </p:nvPr>
        </p:nvSpPr>
        <p:spPr>
          <a:xfrm>
            <a:off x="212652" y="1531088"/>
            <a:ext cx="11674548" cy="5146159"/>
          </a:xfrm>
        </p:spPr>
        <p:txBody>
          <a:bodyPr numCol="1">
            <a:normAutofit/>
          </a:bodyPr>
          <a:lstStyle/>
          <a:p>
            <a:r>
              <a:rPr lang="ca-ES" b="1" dirty="0" err="1">
                <a:solidFill>
                  <a:schemeClr val="tx1">
                    <a:lumMod val="65000"/>
                    <a:lumOff val="35000"/>
                  </a:schemeClr>
                </a:solidFill>
              </a:rPr>
              <a:t>Mecanismo</a:t>
            </a:r>
            <a:r>
              <a:rPr lang="ca-ES" b="1" dirty="0">
                <a:solidFill>
                  <a:schemeClr val="tx1">
                    <a:lumMod val="65000"/>
                    <a:lumOff val="35000"/>
                  </a:schemeClr>
                </a:solidFill>
              </a:rPr>
              <a:t> </a:t>
            </a:r>
            <a:r>
              <a:rPr lang="ca-ES" b="1" dirty="0" err="1">
                <a:solidFill>
                  <a:schemeClr val="tx1">
                    <a:lumMod val="65000"/>
                    <a:lumOff val="35000"/>
                  </a:schemeClr>
                </a:solidFill>
              </a:rPr>
              <a:t>intermediación</a:t>
            </a:r>
            <a:r>
              <a:rPr lang="ca-ES" b="1" dirty="0">
                <a:solidFill>
                  <a:schemeClr val="tx1">
                    <a:lumMod val="65000"/>
                    <a:lumOff val="35000"/>
                  </a:schemeClr>
                </a:solidFill>
              </a:rPr>
              <a:t> o </a:t>
            </a:r>
            <a:r>
              <a:rPr lang="ca-ES" b="1" dirty="0" err="1">
                <a:solidFill>
                  <a:schemeClr val="tx1">
                    <a:lumMod val="65000"/>
                    <a:lumOff val="35000"/>
                  </a:schemeClr>
                </a:solidFill>
              </a:rPr>
              <a:t>conciliación</a:t>
            </a:r>
            <a:r>
              <a:rPr lang="ca-ES" b="1" dirty="0">
                <a:solidFill>
                  <a:schemeClr val="tx1">
                    <a:lumMod val="65000"/>
                    <a:lumOff val="35000"/>
                  </a:schemeClr>
                </a:solidFill>
              </a:rPr>
              <a:t> GT LDV</a:t>
            </a:r>
            <a:r>
              <a:rPr lang="ca-ES" dirty="0">
                <a:solidFill>
                  <a:schemeClr val="tx1">
                    <a:lumMod val="65000"/>
                    <a:lumOff val="35000"/>
                  </a:schemeClr>
                </a:solidFill>
              </a:rPr>
              <a:t>. </a:t>
            </a:r>
            <a:endParaRPr lang="ca-ES" b="1" dirty="0">
              <a:solidFill>
                <a:schemeClr val="tx1">
                  <a:lumMod val="65000"/>
                  <a:lumOff val="35000"/>
                </a:schemeClr>
              </a:solidFill>
            </a:endParaRPr>
          </a:p>
          <a:p>
            <a:r>
              <a:rPr lang="ca-ES" b="1" dirty="0">
                <a:solidFill>
                  <a:schemeClr val="tx1">
                    <a:lumMod val="65000"/>
                    <a:lumOff val="35000"/>
                  </a:schemeClr>
                </a:solidFill>
              </a:rPr>
              <a:t>Denuncia </a:t>
            </a:r>
            <a:r>
              <a:rPr lang="ca-ES" b="1" dirty="0" err="1">
                <a:solidFill>
                  <a:schemeClr val="tx1">
                    <a:lumMod val="65000"/>
                    <a:lumOff val="35000"/>
                  </a:schemeClr>
                </a:solidFill>
              </a:rPr>
              <a:t>ante</a:t>
            </a:r>
            <a:r>
              <a:rPr lang="ca-ES" b="1" dirty="0">
                <a:solidFill>
                  <a:schemeClr val="tx1">
                    <a:lumMod val="65000"/>
                    <a:lumOff val="35000"/>
                  </a:schemeClr>
                </a:solidFill>
              </a:rPr>
              <a:t> </a:t>
            </a:r>
            <a:r>
              <a:rPr lang="ca-ES" b="1" dirty="0" err="1">
                <a:solidFill>
                  <a:schemeClr val="tx1">
                    <a:lumMod val="65000"/>
                    <a:lumOff val="35000"/>
                  </a:schemeClr>
                </a:solidFill>
              </a:rPr>
              <a:t>Ayuntamiento</a:t>
            </a:r>
            <a:r>
              <a:rPr lang="ca-ES" b="1" dirty="0">
                <a:solidFill>
                  <a:schemeClr val="tx1">
                    <a:lumMod val="65000"/>
                    <a:lumOff val="35000"/>
                  </a:schemeClr>
                </a:solidFill>
              </a:rPr>
              <a:t> o Consumo</a:t>
            </a:r>
            <a:r>
              <a:rPr lang="ca-ES" dirty="0">
                <a:solidFill>
                  <a:schemeClr val="tx1">
                    <a:lumMod val="65000"/>
                    <a:lumOff val="35000"/>
                  </a:schemeClr>
                </a:solidFill>
              </a:rPr>
              <a:t>.</a:t>
            </a:r>
          </a:p>
          <a:p>
            <a:endParaRPr lang="ca-ES" dirty="0">
              <a:solidFill>
                <a:schemeClr val="tx1">
                  <a:lumMod val="65000"/>
                  <a:lumOff val="35000"/>
                </a:schemeClr>
              </a:solidFill>
            </a:endParaRPr>
          </a:p>
          <a:p>
            <a:pPr marL="457200" lvl="1" indent="0">
              <a:buNone/>
            </a:pPr>
            <a:endParaRPr lang="ca-ES" dirty="0"/>
          </a:p>
          <a:p>
            <a:pPr lvl="2"/>
            <a:endParaRPr lang="ca-ES" dirty="0"/>
          </a:p>
          <a:p>
            <a:pPr lvl="2">
              <a:buNone/>
            </a:pPr>
            <a:endParaRPr lang="ca-ES" dirty="0"/>
          </a:p>
          <a:p>
            <a:pPr lvl="1"/>
            <a:endParaRPr lang="es-ES" dirty="0"/>
          </a:p>
          <a:p>
            <a:pPr lvl="1"/>
            <a:endParaRPr lang="ca-ES" b="1" dirty="0">
              <a:latin typeface="Times" panose="02020603050405020304" pitchFamily="18" charset="0"/>
              <a:cs typeface="Times" panose="02020603050405020304" pitchFamily="18" charset="0"/>
            </a:endParaRPr>
          </a:p>
          <a:p>
            <a:pPr lvl="1"/>
            <a:endParaRPr lang="es-ES_tradnl" dirty="0"/>
          </a:p>
        </p:txBody>
      </p:sp>
      <p:pic>
        <p:nvPicPr>
          <p:cNvPr id="7" name="Imagen 6" descr="Interfaz de usuario gráfica, Aplicación&#10;&#10;Descripción generada automáticamente">
            <a:extLst>
              <a:ext uri="{FF2B5EF4-FFF2-40B4-BE49-F238E27FC236}">
                <a16:creationId xmlns:a16="http://schemas.microsoft.com/office/drawing/2014/main" id="{448014A2-D4C0-475D-9E26-D912D8BC96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15815" y="2814338"/>
            <a:ext cx="6490128" cy="2885380"/>
          </a:xfrm>
          <a:prstGeom prst="rect">
            <a:avLst/>
          </a:prstGeom>
        </p:spPr>
      </p:pic>
      <p:sp>
        <p:nvSpPr>
          <p:cNvPr id="9" name="CuadroTexto 8">
            <a:extLst>
              <a:ext uri="{FF2B5EF4-FFF2-40B4-BE49-F238E27FC236}">
                <a16:creationId xmlns:a16="http://schemas.microsoft.com/office/drawing/2014/main" id="{DFBC99C3-148C-B325-5FD4-29FED78C09F1}"/>
              </a:ext>
            </a:extLst>
          </p:cNvPr>
          <p:cNvSpPr txBox="1"/>
          <p:nvPr/>
        </p:nvSpPr>
        <p:spPr>
          <a:xfrm>
            <a:off x="9859230" y="5926872"/>
            <a:ext cx="2505075" cy="261610"/>
          </a:xfrm>
          <a:prstGeom prst="rect">
            <a:avLst/>
          </a:prstGeom>
          <a:noFill/>
        </p:spPr>
        <p:txBody>
          <a:bodyPr wrap="square" rtlCol="0">
            <a:spAutoFit/>
          </a:bodyPr>
          <a:lstStyle/>
          <a:p>
            <a:r>
              <a:rPr lang="es-ES" sz="1050" dirty="0">
                <a:latin typeface="Open Sans" panose="020B0606030504020204" pitchFamily="34" charset="0"/>
                <a:ea typeface="Open Sans" panose="020B0606030504020204" pitchFamily="34" charset="0"/>
                <a:cs typeface="Open Sans" panose="020B0606030504020204" pitchFamily="34" charset="0"/>
              </a:rPr>
              <a:t>Font: </a:t>
            </a:r>
            <a:r>
              <a:rPr lang="es-ES" sz="1050" dirty="0" err="1">
                <a:latin typeface="Open Sans" panose="020B0606030504020204" pitchFamily="34" charset="0"/>
                <a:ea typeface="Open Sans" panose="020B0606030504020204" pitchFamily="34" charset="0"/>
                <a:cs typeface="Open Sans" panose="020B0606030504020204" pitchFamily="34" charset="0"/>
              </a:rPr>
              <a:t>Grup</a:t>
            </a:r>
            <a:r>
              <a:rPr lang="es-ES" sz="1050" dirty="0">
                <a:latin typeface="Open Sans" panose="020B0606030504020204" pitchFamily="34" charset="0"/>
                <a:ea typeface="Open Sans" panose="020B0606030504020204" pitchFamily="34" charset="0"/>
                <a:cs typeface="Open Sans" panose="020B0606030504020204" pitchFamily="34" charset="0"/>
              </a:rPr>
              <a:t> Promotor ILP.</a:t>
            </a:r>
          </a:p>
        </p:txBody>
      </p:sp>
      <p:pic>
        <p:nvPicPr>
          <p:cNvPr id="4" name="Imatge 3" descr="Imatge que conté text, captura de pantalla, Font, verd&#10;&#10;Descripció generada automàticament">
            <a:extLst>
              <a:ext uri="{FF2B5EF4-FFF2-40B4-BE49-F238E27FC236}">
                <a16:creationId xmlns:a16="http://schemas.microsoft.com/office/drawing/2014/main" id="{CA0B283C-04FC-6283-C55A-A2DF5DC53E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7738" y="2752165"/>
            <a:ext cx="2232991" cy="3122338"/>
          </a:xfrm>
          <a:prstGeom prst="rect">
            <a:avLst/>
          </a:prstGeom>
        </p:spPr>
      </p:pic>
    </p:spTree>
    <p:extLst>
      <p:ext uri="{BB962C8B-B14F-4D97-AF65-F5344CB8AC3E}">
        <p14:creationId xmlns:p14="http://schemas.microsoft.com/office/powerpoint/2010/main" val="3040031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E2E3FFA4-23BD-D587-1511-1B54AAC8907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1E7DF13-3868-9974-BF00-36D6A8F3E163}"/>
              </a:ext>
            </a:extLst>
          </p:cNvPr>
          <p:cNvSpPr>
            <a:spLocks noGrp="1"/>
          </p:cNvSpPr>
          <p:nvPr>
            <p:ph type="title"/>
          </p:nvPr>
        </p:nvSpPr>
        <p:spPr>
          <a:xfrm>
            <a:off x="0" y="0"/>
            <a:ext cx="12192000" cy="1325563"/>
          </a:xfrm>
          <a:solidFill>
            <a:srgbClr val="009383"/>
          </a:solidFill>
        </p:spPr>
        <p:txBody>
          <a:bodyPr>
            <a:normAutofit/>
          </a:bodyPr>
          <a:lstStyle/>
          <a:p>
            <a:pPr>
              <a:tabLst>
                <a:tab pos="355600" algn="l"/>
              </a:tabLst>
            </a:pPr>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Ley</a:t>
            </a: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24/2015</a:t>
            </a:r>
          </a:p>
        </p:txBody>
      </p:sp>
      <p:sp>
        <p:nvSpPr>
          <p:cNvPr id="3" name="Marcador de contenido 2">
            <a:extLst>
              <a:ext uri="{FF2B5EF4-FFF2-40B4-BE49-F238E27FC236}">
                <a16:creationId xmlns:a16="http://schemas.microsoft.com/office/drawing/2014/main" id="{F336FF74-C0EB-6C22-EEDF-55F6776CC165}"/>
              </a:ext>
            </a:extLst>
          </p:cNvPr>
          <p:cNvSpPr>
            <a:spLocks noGrp="1"/>
          </p:cNvSpPr>
          <p:nvPr>
            <p:ph idx="1"/>
          </p:nvPr>
        </p:nvSpPr>
        <p:spPr>
          <a:xfrm>
            <a:off x="212652" y="1531088"/>
            <a:ext cx="11674548" cy="5146159"/>
          </a:xfrm>
        </p:spPr>
        <p:txBody>
          <a:bodyPr numCol="1">
            <a:normAutofit/>
          </a:bodyPr>
          <a:lstStyle/>
          <a:p>
            <a:pPr marL="0" indent="0">
              <a:buNone/>
            </a:pPr>
            <a:endParaRPr lang="ca-ES" dirty="0">
              <a:solidFill>
                <a:schemeClr val="tx1">
                  <a:lumMod val="65000"/>
                  <a:lumOff val="35000"/>
                </a:schemeClr>
              </a:solidFill>
            </a:endParaRPr>
          </a:p>
          <a:p>
            <a:pPr marL="457200" lvl="1" indent="0">
              <a:buNone/>
            </a:pPr>
            <a:endParaRPr lang="ca-ES" dirty="0"/>
          </a:p>
          <a:p>
            <a:pPr lvl="2"/>
            <a:endParaRPr lang="ca-ES" dirty="0"/>
          </a:p>
          <a:p>
            <a:pPr lvl="2">
              <a:buNone/>
            </a:pPr>
            <a:endParaRPr lang="ca-ES" dirty="0"/>
          </a:p>
          <a:p>
            <a:pPr lvl="1"/>
            <a:endParaRPr lang="es-ES" dirty="0"/>
          </a:p>
          <a:p>
            <a:pPr lvl="1"/>
            <a:endParaRPr lang="ca-ES" b="1" dirty="0">
              <a:latin typeface="Times" panose="02020603050405020304" pitchFamily="18" charset="0"/>
              <a:cs typeface="Times" panose="02020603050405020304" pitchFamily="18" charset="0"/>
            </a:endParaRPr>
          </a:p>
          <a:p>
            <a:pPr lvl="1"/>
            <a:endParaRPr lang="es-ES_tradnl" dirty="0"/>
          </a:p>
        </p:txBody>
      </p:sp>
      <p:pic>
        <p:nvPicPr>
          <p:cNvPr id="6" name="Imatge 5" descr="Imatge que conté text, Font, disseny gràfic, pòster&#10;&#10;Descripció generada automàticament">
            <a:extLst>
              <a:ext uri="{FF2B5EF4-FFF2-40B4-BE49-F238E27FC236}">
                <a16:creationId xmlns:a16="http://schemas.microsoft.com/office/drawing/2014/main" id="{75760ABA-8140-BA19-C442-76C075615A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8786" y="1769471"/>
            <a:ext cx="8631907" cy="4451195"/>
          </a:xfrm>
          <a:prstGeom prst="rect">
            <a:avLst/>
          </a:prstGeom>
        </p:spPr>
      </p:pic>
    </p:spTree>
    <p:extLst>
      <p:ext uri="{BB962C8B-B14F-4D97-AF65-F5344CB8AC3E}">
        <p14:creationId xmlns:p14="http://schemas.microsoft.com/office/powerpoint/2010/main" val="304948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383"/>
        </a:solidFill>
        <a:effectLst/>
      </p:bgPr>
    </p:bg>
    <p:spTree>
      <p:nvGrpSpPr>
        <p:cNvPr id="1" name="">
          <a:extLst>
            <a:ext uri="{FF2B5EF4-FFF2-40B4-BE49-F238E27FC236}">
              <a16:creationId xmlns:a16="http://schemas.microsoft.com/office/drawing/2014/main" id="{C20082DD-72C2-5692-3DCF-267D96AC883D}"/>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F5D0ED11-923B-E3B2-D978-A0E00F3D1BA3}"/>
              </a:ext>
            </a:extLst>
          </p:cNvPr>
          <p:cNvSpPr txBox="1">
            <a:spLocks/>
          </p:cNvSpPr>
          <p:nvPr/>
        </p:nvSpPr>
        <p:spPr>
          <a:xfrm>
            <a:off x="0" y="1466850"/>
            <a:ext cx="12192000" cy="1472293"/>
          </a:xfrm>
          <a:prstGeom prst="rect">
            <a:avLst/>
          </a:prstGeom>
          <a:solidFill>
            <a:srgbClr val="009383"/>
          </a:solidFill>
        </p:spPr>
        <p:txBody>
          <a:bodyPr vert="horz" lIns="91440" tIns="45720" rIns="91440" bIns="45720" rtlCol="0" anchor="b">
            <a:normAutofit fontScale="700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a-ES" sz="6000" b="1" i="0" u="none" strike="noStrike" kern="1200" cap="none" spc="0" normalizeH="0" baseline="0" noProof="0" dirty="0">
              <a:ln>
                <a:noFill/>
              </a:ln>
              <a:solidFill>
                <a:srgbClr val="FDF063"/>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a-ES" sz="6000" b="1" i="0" u="none" strike="noStrike" kern="1200" cap="none" spc="0" normalizeH="0" baseline="0" noProof="0" dirty="0">
              <a:ln>
                <a:noFill/>
              </a:ln>
              <a:solidFill>
                <a:srgbClr val="FDF063"/>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ca-ES" sz="6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rPr>
              <a:t>Contexto.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a-ES" sz="6000" b="1" i="0" u="none" strike="noStrike" kern="1200" cap="none" spc="0" normalizeH="0" baseline="0" noProof="0" dirty="0">
              <a:ln>
                <a:noFill/>
              </a:ln>
              <a:solidFill>
                <a:srgbClr val="ECFE44"/>
              </a:solidFill>
              <a:effectLst/>
              <a:uLnTx/>
              <a:uFillTx/>
              <a:latin typeface="Times" panose="02020603050405020304" pitchFamily="18" charset="0"/>
              <a:ea typeface="+mn-ea"/>
              <a:cs typeface="Times" panose="02020603050405020304" pitchFamily="18" charset="0"/>
            </a:endParaRPr>
          </a:p>
        </p:txBody>
      </p:sp>
    </p:spTree>
    <p:extLst>
      <p:ext uri="{BB962C8B-B14F-4D97-AF65-F5344CB8AC3E}">
        <p14:creationId xmlns:p14="http://schemas.microsoft.com/office/powerpoint/2010/main" val="41098021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9383"/>
        </a:solidFill>
        <a:effectLst/>
      </p:bgPr>
    </p:bg>
    <p:spTree>
      <p:nvGrpSpPr>
        <p:cNvPr id="1" name="">
          <a:extLst>
            <a:ext uri="{FF2B5EF4-FFF2-40B4-BE49-F238E27FC236}">
              <a16:creationId xmlns:a16="http://schemas.microsoft.com/office/drawing/2014/main" id="{C20082DD-72C2-5692-3DCF-267D96AC883D}"/>
            </a:ext>
          </a:extLst>
        </p:cNvPr>
        <p:cNvGrpSpPr/>
        <p:nvPr/>
      </p:nvGrpSpPr>
      <p:grpSpPr>
        <a:xfrm>
          <a:off x="0" y="0"/>
          <a:ext cx="0" cy="0"/>
          <a:chOff x="0" y="0"/>
          <a:chExt cx="0" cy="0"/>
        </a:xfrm>
      </p:grpSpPr>
      <p:sp>
        <p:nvSpPr>
          <p:cNvPr id="7" name="Título 1">
            <a:extLst>
              <a:ext uri="{FF2B5EF4-FFF2-40B4-BE49-F238E27FC236}">
                <a16:creationId xmlns:a16="http://schemas.microsoft.com/office/drawing/2014/main" id="{F5D0ED11-923B-E3B2-D978-A0E00F3D1BA3}"/>
              </a:ext>
            </a:extLst>
          </p:cNvPr>
          <p:cNvSpPr txBox="1">
            <a:spLocks/>
          </p:cNvSpPr>
          <p:nvPr/>
        </p:nvSpPr>
        <p:spPr>
          <a:xfrm>
            <a:off x="0" y="1466850"/>
            <a:ext cx="12192000" cy="1472293"/>
          </a:xfrm>
          <a:prstGeom prst="rect">
            <a:avLst/>
          </a:prstGeom>
          <a:solidFill>
            <a:srgbClr val="009383"/>
          </a:solidFill>
        </p:spPr>
        <p:txBody>
          <a:bodyPr vert="horz" lIns="91440" tIns="45720" rIns="91440" bIns="45720" rtlCol="0" anchor="b">
            <a:normAutofit fontScale="70000" lnSpcReduction="20000"/>
          </a:body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a-ES" sz="6000" b="1" i="0" u="none" strike="noStrike" kern="1200" cap="none" spc="0" normalizeH="0" baseline="0" noProof="0" dirty="0">
              <a:ln>
                <a:noFill/>
              </a:ln>
              <a:solidFill>
                <a:srgbClr val="FDF063"/>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a-ES" sz="6000" b="1" i="0" u="none" strike="noStrike" kern="1200" cap="none" spc="0" normalizeH="0" baseline="0" noProof="0" dirty="0">
              <a:ln>
                <a:noFill/>
              </a:ln>
              <a:solidFill>
                <a:srgbClr val="FDF063"/>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ca-E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rPr>
              <a:t>Demandas</a:t>
            </a:r>
            <a:r>
              <a:rPr kumimoji="0" lang="ca-E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rPr>
              <a:t> </a:t>
            </a:r>
            <a:r>
              <a:rPr kumimoji="0" lang="ca-ES" sz="6000" b="1"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rPr>
              <a:t>ordinarias</a:t>
            </a:r>
            <a:r>
              <a:rPr kumimoji="0" lang="ca-ES" sz="6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imes" panose="02020603050405020304" pitchFamily="18" charset="0"/>
                <a:ea typeface="+mn-ea"/>
                <a:cs typeface="Times" panose="02020603050405020304" pitchFamily="18" charset="0"/>
              </a:rPr>
              <a:t>. </a:t>
            </a: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ca-ES" sz="6000" b="1" i="0" u="none" strike="noStrike" kern="1200" cap="none" spc="0" normalizeH="0" baseline="0" noProof="0" dirty="0">
              <a:ln>
                <a:noFill/>
              </a:ln>
              <a:solidFill>
                <a:srgbClr val="ECFE44"/>
              </a:solidFill>
              <a:effectLst/>
              <a:uLnTx/>
              <a:uFillTx/>
              <a:latin typeface="Times" panose="02020603050405020304" pitchFamily="18" charset="0"/>
              <a:ea typeface="+mn-ea"/>
              <a:cs typeface="Times" panose="02020603050405020304" pitchFamily="18" charset="0"/>
            </a:endParaRPr>
          </a:p>
        </p:txBody>
      </p:sp>
    </p:spTree>
    <p:extLst>
      <p:ext uri="{BB962C8B-B14F-4D97-AF65-F5344CB8AC3E}">
        <p14:creationId xmlns:p14="http://schemas.microsoft.com/office/powerpoint/2010/main" val="3191786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466DF844-5CFD-BD53-BDDC-B071389C6A2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F1576A8-005E-4FC0-D68E-867200847F58}"/>
              </a:ext>
            </a:extLst>
          </p:cNvPr>
          <p:cNvSpPr>
            <a:spLocks noGrp="1"/>
          </p:cNvSpPr>
          <p:nvPr>
            <p:ph type="title"/>
          </p:nvPr>
        </p:nvSpPr>
        <p:spPr>
          <a:xfrm>
            <a:off x="0" y="0"/>
            <a:ext cx="12192000" cy="1325563"/>
          </a:xfrm>
          <a:solidFill>
            <a:srgbClr val="009383"/>
          </a:solidFill>
        </p:spPr>
        <p:txBody>
          <a:bodyPr>
            <a:normAutofit/>
          </a:bodyPr>
          <a:lstStyle/>
          <a:p>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Demanda </a:t>
            </a:r>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ordinaria</a:t>
            </a:r>
            <a:endPar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3" name="Imagen 4" descr="Interfaz de usuario gráfica, Aplicación&#10;&#10;Descripción generada automáticamente">
            <a:extLst>
              <a:ext uri="{FF2B5EF4-FFF2-40B4-BE49-F238E27FC236}">
                <a16:creationId xmlns:a16="http://schemas.microsoft.com/office/drawing/2014/main" id="{2099F341-30E2-F026-D30D-9C509F5CA4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5091" y="1618977"/>
            <a:ext cx="3299827" cy="4708289"/>
          </a:xfrm>
          <a:prstGeom prst="rect">
            <a:avLst/>
          </a:prstGeom>
        </p:spPr>
      </p:pic>
      <p:sp>
        <p:nvSpPr>
          <p:cNvPr id="8" name="Marcador de contenido 2">
            <a:extLst>
              <a:ext uri="{FF2B5EF4-FFF2-40B4-BE49-F238E27FC236}">
                <a16:creationId xmlns:a16="http://schemas.microsoft.com/office/drawing/2014/main" id="{3DF315FB-EACE-260A-5C50-CAA6438D45FD}"/>
              </a:ext>
            </a:extLst>
          </p:cNvPr>
          <p:cNvSpPr>
            <a:spLocks noGrp="1"/>
          </p:cNvSpPr>
          <p:nvPr>
            <p:ph idx="1"/>
          </p:nvPr>
        </p:nvSpPr>
        <p:spPr>
          <a:xfrm>
            <a:off x="212652" y="1531088"/>
            <a:ext cx="11674548" cy="5146159"/>
          </a:xfrm>
        </p:spPr>
        <p:txBody>
          <a:bodyPr numCol="1">
            <a:normAutofit/>
          </a:bodyPr>
          <a:lstStyle/>
          <a:p>
            <a:pPr lvl="1"/>
            <a:endPar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endPar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ca-ES" b="1"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Qué</a:t>
            </a:r>
            <a:r>
              <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es?</a:t>
            </a:r>
          </a:p>
          <a:p>
            <a:pPr marL="457200" lvl="1" indent="0">
              <a:buNone/>
            </a:pPr>
            <a:endPar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ca-ES" b="1"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Quién</a:t>
            </a:r>
            <a:r>
              <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ca-ES" b="1"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tiene</a:t>
            </a:r>
            <a:r>
              <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ca-ES" b="1"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derecho</a:t>
            </a:r>
            <a:r>
              <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lvl="1"/>
            <a:endPar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a:t>
            </a:r>
            <a:r>
              <a:rPr lang="ca-ES" b="1"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Qué</a:t>
            </a:r>
            <a:r>
              <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a:t>
            </a:r>
            <a:r>
              <a:rPr lang="ca-ES" b="1"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podemos</a:t>
            </a:r>
            <a:r>
              <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aconseguir?</a:t>
            </a:r>
          </a:p>
          <a:p>
            <a:pPr lvl="2"/>
            <a:r>
              <a:rPr lang="ca-ES"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Sentencia </a:t>
            </a:r>
            <a:r>
              <a:rPr lang="ca-ES"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alquiler</a:t>
            </a:r>
            <a:r>
              <a:rPr lang="ca-ES"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social </a:t>
            </a:r>
            <a:r>
              <a:rPr lang="ca-ES"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obligatorio</a:t>
            </a:r>
            <a:r>
              <a:rPr lang="ca-ES"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lvl="2"/>
            <a:r>
              <a:rPr lang="ca-ES"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Suspensión</a:t>
            </a:r>
            <a:r>
              <a:rPr lang="ca-ES"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del </a:t>
            </a:r>
            <a:r>
              <a:rPr lang="ca-ES"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procedimiento</a:t>
            </a:r>
            <a:r>
              <a:rPr lang="ca-ES"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 de </a:t>
            </a:r>
            <a:r>
              <a:rPr lang="ca-ES" dirty="0" err="1">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desahucio</a:t>
            </a:r>
            <a:r>
              <a:rPr lang="ca-ES"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rPr>
              <a:t>.</a:t>
            </a:r>
          </a:p>
          <a:p>
            <a:pPr lvl="2"/>
            <a:endParaRPr lang="ca-ES" b="1" dirty="0">
              <a:solidFill>
                <a:schemeClr val="accent3">
                  <a:lumMod val="50000"/>
                </a:schemeClr>
              </a:solidFill>
              <a:latin typeface="Open Sans" panose="020B0606030504020204" pitchFamily="34" charset="0"/>
              <a:ea typeface="Open Sans" panose="020B0606030504020204" pitchFamily="34" charset="0"/>
              <a:cs typeface="Open Sans" panose="020B0606030504020204" pitchFamily="34" charset="0"/>
            </a:endParaRPr>
          </a:p>
          <a:p>
            <a:pPr lvl="2"/>
            <a:endParaRPr lang="ca-ES" dirty="0"/>
          </a:p>
          <a:p>
            <a:pPr lvl="2">
              <a:buNone/>
            </a:pPr>
            <a:endParaRPr lang="ca-ES" dirty="0"/>
          </a:p>
          <a:p>
            <a:pPr lvl="1"/>
            <a:endParaRPr lang="ca-ES" b="1" dirty="0">
              <a:latin typeface="Times" panose="02020603050405020304" pitchFamily="18" charset="0"/>
              <a:cs typeface="Times" panose="02020603050405020304" pitchFamily="18" charset="0"/>
            </a:endParaRPr>
          </a:p>
          <a:p>
            <a:pPr lvl="1"/>
            <a:endParaRPr lang="es-ES_tradnl" dirty="0"/>
          </a:p>
        </p:txBody>
      </p:sp>
    </p:spTree>
    <p:extLst>
      <p:ext uri="{BB962C8B-B14F-4D97-AF65-F5344CB8AC3E}">
        <p14:creationId xmlns:p14="http://schemas.microsoft.com/office/powerpoint/2010/main" val="34991186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0F1256B2-872D-4D76-99F5-99543414B5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812F7E-F790-D6A0-DCC5-F184FF0185FD}"/>
              </a:ext>
            </a:extLst>
          </p:cNvPr>
          <p:cNvSpPr>
            <a:spLocks noGrp="1"/>
          </p:cNvSpPr>
          <p:nvPr>
            <p:ph type="title"/>
          </p:nvPr>
        </p:nvSpPr>
        <p:spPr>
          <a:xfrm>
            <a:off x="0" y="0"/>
            <a:ext cx="12192000" cy="1325563"/>
          </a:xfrm>
          <a:solidFill>
            <a:srgbClr val="009383"/>
          </a:solidFill>
        </p:spPr>
        <p:txBody>
          <a:bodyPr>
            <a:normAutofit/>
          </a:bodyPr>
          <a:lstStyle/>
          <a:p>
            <a:pPr>
              <a:tabLst>
                <a:tab pos="355600" algn="l"/>
              </a:tabLst>
            </a:pPr>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Demandas</a:t>
            </a: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ordinarias</a:t>
            </a:r>
            <a:endPar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AB1EBD77-6B97-2F91-8D49-6A0099D160AB}"/>
              </a:ext>
            </a:extLst>
          </p:cNvPr>
          <p:cNvSpPr>
            <a:spLocks noGrp="1"/>
          </p:cNvSpPr>
          <p:nvPr>
            <p:ph idx="1"/>
          </p:nvPr>
        </p:nvSpPr>
        <p:spPr>
          <a:xfrm>
            <a:off x="212652" y="1531088"/>
            <a:ext cx="11674548" cy="5146159"/>
          </a:xfrm>
        </p:spPr>
        <p:txBody>
          <a:bodyPr numCol="1">
            <a:normAutofit/>
          </a:bodyPr>
          <a:lstStyle/>
          <a:p>
            <a:pPr lvl="2"/>
            <a:endParaRPr lang="ca-ES"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s-ES" b="1" dirty="0">
                <a:solidFill>
                  <a:schemeClr val="tx1">
                    <a:lumMod val="65000"/>
                    <a:lumOff val="35000"/>
                  </a:schemeClr>
                </a:solidFill>
              </a:rPr>
              <a:t>¿Cómo lo podemos solicitar? </a:t>
            </a:r>
          </a:p>
          <a:p>
            <a:pPr lvl="2"/>
            <a:r>
              <a:rPr lang="es-ES" dirty="0">
                <a:solidFill>
                  <a:schemeClr val="tx1">
                    <a:lumMod val="65000"/>
                    <a:lumOff val="35000"/>
                  </a:schemeClr>
                </a:solidFill>
              </a:rPr>
              <a:t>Justicia gratuita.</a:t>
            </a:r>
          </a:p>
          <a:p>
            <a:pPr lvl="2"/>
            <a:r>
              <a:rPr lang="es-ES" dirty="0">
                <a:solidFill>
                  <a:schemeClr val="tx1">
                    <a:lumMod val="65000"/>
                    <a:lumOff val="35000"/>
                  </a:schemeClr>
                </a:solidFill>
              </a:rPr>
              <a:t>Abogado/a privado/a.</a:t>
            </a:r>
          </a:p>
          <a:p>
            <a:pPr marL="457200" lvl="1" indent="0">
              <a:buNone/>
            </a:pPr>
            <a:endParaRPr lang="es-ES" b="1" dirty="0">
              <a:solidFill>
                <a:schemeClr val="tx1">
                  <a:lumMod val="65000"/>
                  <a:lumOff val="35000"/>
                </a:schemeClr>
              </a:solidFill>
            </a:endParaRPr>
          </a:p>
          <a:p>
            <a:pPr lvl="1"/>
            <a:r>
              <a:rPr lang="es-ES" b="1" dirty="0">
                <a:solidFill>
                  <a:schemeClr val="tx1">
                    <a:lumMod val="65000"/>
                    <a:lumOff val="35000"/>
                  </a:schemeClr>
                </a:solidFill>
              </a:rPr>
              <a:t>¿Qué pasa si pierdo? ¿Puedo recurrir?</a:t>
            </a:r>
          </a:p>
          <a:p>
            <a:pPr marL="457200" lvl="1" indent="0">
              <a:buNone/>
            </a:pPr>
            <a:r>
              <a:rPr lang="es-ES" b="1" dirty="0">
                <a:solidFill>
                  <a:schemeClr val="tx1">
                    <a:lumMod val="65000"/>
                    <a:lumOff val="35000"/>
                  </a:schemeClr>
                </a:solidFill>
              </a:rPr>
              <a:t>¿Me pueden penalizar?</a:t>
            </a:r>
          </a:p>
          <a:p>
            <a:pPr lvl="2"/>
            <a:endParaRPr lang="ca-ES" dirty="0">
              <a:solidFill>
                <a:schemeClr val="tx1">
                  <a:lumMod val="65000"/>
                  <a:lumOff val="35000"/>
                </a:schemeClr>
              </a:solidFill>
            </a:endParaRPr>
          </a:p>
          <a:p>
            <a:pPr lvl="1"/>
            <a:r>
              <a:rPr lang="es-ES" b="1" dirty="0">
                <a:solidFill>
                  <a:schemeClr val="tx1">
                    <a:lumMod val="65000"/>
                    <a:lumOff val="35000"/>
                  </a:schemeClr>
                </a:solidFill>
              </a:rPr>
              <a:t>Si no tengo papales, </a:t>
            </a:r>
          </a:p>
          <a:p>
            <a:pPr marL="457200" lvl="1" indent="0">
              <a:buNone/>
            </a:pPr>
            <a:r>
              <a:rPr lang="es-ES" b="1" dirty="0">
                <a:solidFill>
                  <a:schemeClr val="tx1">
                    <a:lumMod val="65000"/>
                    <a:lumOff val="35000"/>
                  </a:schemeClr>
                </a:solidFill>
              </a:rPr>
              <a:t>¿puedo pedir abogado de oficio?</a:t>
            </a:r>
          </a:p>
          <a:p>
            <a:pPr lvl="1"/>
            <a:endParaRPr lang="ca-ES" b="1" dirty="0">
              <a:latin typeface="Times" panose="02020603050405020304" pitchFamily="18" charset="0"/>
              <a:cs typeface="Times" panose="02020603050405020304" pitchFamily="18" charset="0"/>
            </a:endParaRPr>
          </a:p>
          <a:p>
            <a:pPr lvl="1"/>
            <a:endParaRPr lang="es-ES_tradnl" dirty="0"/>
          </a:p>
        </p:txBody>
      </p:sp>
      <p:pic>
        <p:nvPicPr>
          <p:cNvPr id="4" name="Imagen 4" descr="Interfaz de usuario gráfica, Aplicación&#10;&#10;Descripción generada automáticamente">
            <a:extLst>
              <a:ext uri="{FF2B5EF4-FFF2-40B4-BE49-F238E27FC236}">
                <a16:creationId xmlns:a16="http://schemas.microsoft.com/office/drawing/2014/main" id="{A5D40049-CC4A-4F21-B85A-F4B6B9E5BA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1608" y="1618977"/>
            <a:ext cx="3299827" cy="4708289"/>
          </a:xfrm>
          <a:prstGeom prst="rect">
            <a:avLst/>
          </a:prstGeom>
        </p:spPr>
      </p:pic>
    </p:spTree>
    <p:extLst>
      <p:ext uri="{BB962C8B-B14F-4D97-AF65-F5344CB8AC3E}">
        <p14:creationId xmlns:p14="http://schemas.microsoft.com/office/powerpoint/2010/main" val="16747546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0F1256B2-872D-4D76-99F5-99543414B5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812F7E-F790-D6A0-DCC5-F184FF0185FD}"/>
              </a:ext>
            </a:extLst>
          </p:cNvPr>
          <p:cNvSpPr>
            <a:spLocks noGrp="1"/>
          </p:cNvSpPr>
          <p:nvPr>
            <p:ph type="title"/>
          </p:nvPr>
        </p:nvSpPr>
        <p:spPr>
          <a:xfrm>
            <a:off x="0" y="0"/>
            <a:ext cx="12192000" cy="1325563"/>
          </a:xfrm>
          <a:solidFill>
            <a:srgbClr val="009383"/>
          </a:solidFill>
        </p:spPr>
        <p:txBody>
          <a:bodyPr>
            <a:normAutofit/>
          </a:bodyPr>
          <a:lstStyle/>
          <a:p>
            <a:pPr>
              <a:tabLst>
                <a:tab pos="355600" algn="l"/>
              </a:tabLst>
            </a:pPr>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Demandas</a:t>
            </a: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ordinarias</a:t>
            </a:r>
            <a:endPar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AB1EBD77-6B97-2F91-8D49-6A0099D160AB}"/>
              </a:ext>
            </a:extLst>
          </p:cNvPr>
          <p:cNvSpPr>
            <a:spLocks noGrp="1"/>
          </p:cNvSpPr>
          <p:nvPr>
            <p:ph idx="1"/>
          </p:nvPr>
        </p:nvSpPr>
        <p:spPr>
          <a:xfrm>
            <a:off x="212652" y="1531088"/>
            <a:ext cx="11674548" cy="5146159"/>
          </a:xfrm>
        </p:spPr>
        <p:txBody>
          <a:bodyPr numCol="1">
            <a:normAutofit/>
          </a:bodyPr>
          <a:lstStyle/>
          <a:p>
            <a:pPr lvl="2"/>
            <a:endParaRPr lang="ca-ES"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s-ES" b="1" dirty="0">
                <a:solidFill>
                  <a:schemeClr val="tx1">
                    <a:lumMod val="65000"/>
                    <a:lumOff val="35000"/>
                  </a:schemeClr>
                </a:solidFill>
              </a:rPr>
              <a:t>Documentación</a:t>
            </a:r>
          </a:p>
          <a:p>
            <a:pPr marL="457200" lvl="1" indent="0">
              <a:buNone/>
            </a:pPr>
            <a:endParaRPr lang="ca-ES" b="1" dirty="0">
              <a:latin typeface="Times" panose="02020603050405020304" pitchFamily="18" charset="0"/>
              <a:cs typeface="Times" panose="02020603050405020304" pitchFamily="18" charset="0"/>
            </a:endParaRPr>
          </a:p>
          <a:p>
            <a:pPr lvl="1"/>
            <a:endParaRPr lang="es-ES_tradnl" dirty="0"/>
          </a:p>
        </p:txBody>
      </p:sp>
      <p:pic>
        <p:nvPicPr>
          <p:cNvPr id="5" name="Marcador de contenido 3" descr="docu 1.jpeg">
            <a:extLst>
              <a:ext uri="{FF2B5EF4-FFF2-40B4-BE49-F238E27FC236}">
                <a16:creationId xmlns:a16="http://schemas.microsoft.com/office/drawing/2014/main" id="{A086BBE3-D768-30C5-5E52-77A0DE7F41BF}"/>
              </a:ext>
            </a:extLst>
          </p:cNvPr>
          <p:cNvPicPr>
            <a:picLocks noChangeAspect="1"/>
          </p:cNvPicPr>
          <p:nvPr/>
        </p:nvPicPr>
        <p:blipFill rotWithShape="1">
          <a:blip r:embed="rId2">
            <a:extLst>
              <a:ext uri="{28A0092B-C50C-407E-A947-70E740481C1C}">
                <a14:useLocalDpi xmlns:a14="http://schemas.microsoft.com/office/drawing/2010/main" val="0"/>
              </a:ext>
            </a:extLst>
          </a:blip>
          <a:srcRect t="574" b="422"/>
          <a:stretch/>
        </p:blipFill>
        <p:spPr>
          <a:xfrm>
            <a:off x="2796987" y="2429434"/>
            <a:ext cx="5969293" cy="3818965"/>
          </a:xfrm>
          <a:prstGeom prst="rect">
            <a:avLst/>
          </a:prstGeom>
        </p:spPr>
      </p:pic>
    </p:spTree>
    <p:extLst>
      <p:ext uri="{BB962C8B-B14F-4D97-AF65-F5344CB8AC3E}">
        <p14:creationId xmlns:p14="http://schemas.microsoft.com/office/powerpoint/2010/main" val="1854439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0F1256B2-872D-4D76-99F5-99543414B5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812F7E-F790-D6A0-DCC5-F184FF0185FD}"/>
              </a:ext>
            </a:extLst>
          </p:cNvPr>
          <p:cNvSpPr>
            <a:spLocks noGrp="1"/>
          </p:cNvSpPr>
          <p:nvPr>
            <p:ph type="title"/>
          </p:nvPr>
        </p:nvSpPr>
        <p:spPr>
          <a:xfrm>
            <a:off x="0" y="0"/>
            <a:ext cx="12192000" cy="1325563"/>
          </a:xfrm>
          <a:solidFill>
            <a:srgbClr val="009383"/>
          </a:solidFill>
        </p:spPr>
        <p:txBody>
          <a:bodyPr>
            <a:normAutofit/>
          </a:bodyPr>
          <a:lstStyle/>
          <a:p>
            <a:pPr>
              <a:tabLst>
                <a:tab pos="355600" algn="l"/>
              </a:tabLst>
            </a:pPr>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Demandas</a:t>
            </a: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ordinarias</a:t>
            </a:r>
            <a:endPar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AB1EBD77-6B97-2F91-8D49-6A0099D160AB}"/>
              </a:ext>
            </a:extLst>
          </p:cNvPr>
          <p:cNvSpPr>
            <a:spLocks noGrp="1"/>
          </p:cNvSpPr>
          <p:nvPr>
            <p:ph idx="1"/>
          </p:nvPr>
        </p:nvSpPr>
        <p:spPr>
          <a:xfrm>
            <a:off x="212652" y="1531088"/>
            <a:ext cx="11674548" cy="5146159"/>
          </a:xfrm>
        </p:spPr>
        <p:txBody>
          <a:bodyPr numCol="1">
            <a:normAutofit/>
          </a:bodyPr>
          <a:lstStyle/>
          <a:p>
            <a:pPr lvl="2"/>
            <a:endParaRPr lang="ca-ES"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s-ES" b="1" dirty="0">
                <a:solidFill>
                  <a:schemeClr val="tx1">
                    <a:lumMod val="65000"/>
                    <a:lumOff val="35000"/>
                  </a:schemeClr>
                </a:solidFill>
              </a:rPr>
              <a:t>Documentación</a:t>
            </a:r>
          </a:p>
          <a:p>
            <a:pPr marL="457200" lvl="1" indent="0">
              <a:buNone/>
            </a:pPr>
            <a:endParaRPr lang="ca-ES" b="1" dirty="0">
              <a:latin typeface="Times" panose="02020603050405020304" pitchFamily="18" charset="0"/>
              <a:cs typeface="Times" panose="02020603050405020304" pitchFamily="18" charset="0"/>
            </a:endParaRPr>
          </a:p>
          <a:p>
            <a:pPr lvl="1"/>
            <a:endParaRPr lang="es-ES_tradnl" dirty="0"/>
          </a:p>
        </p:txBody>
      </p:sp>
      <p:pic>
        <p:nvPicPr>
          <p:cNvPr id="4" name="Marcador de contenido 3" descr="docu2.jpeg">
            <a:extLst>
              <a:ext uri="{FF2B5EF4-FFF2-40B4-BE49-F238E27FC236}">
                <a16:creationId xmlns:a16="http://schemas.microsoft.com/office/drawing/2014/main" id="{5415BB63-D23C-1AD5-B4EB-BCAB5B64A636}"/>
              </a:ext>
            </a:extLst>
          </p:cNvPr>
          <p:cNvPicPr>
            <a:picLocks noChangeAspect="1"/>
          </p:cNvPicPr>
          <p:nvPr/>
        </p:nvPicPr>
        <p:blipFill rotWithShape="1">
          <a:blip r:embed="rId2">
            <a:extLst>
              <a:ext uri="{28A0092B-C50C-407E-A947-70E740481C1C}">
                <a14:useLocalDpi xmlns:a14="http://schemas.microsoft.com/office/drawing/2010/main" val="0"/>
              </a:ext>
            </a:extLst>
          </a:blip>
          <a:srcRect r="9695"/>
          <a:stretch/>
        </p:blipFill>
        <p:spPr>
          <a:xfrm>
            <a:off x="2725270" y="2467804"/>
            <a:ext cx="6947647" cy="3820938"/>
          </a:xfrm>
          <a:prstGeom prst="rect">
            <a:avLst/>
          </a:prstGeom>
        </p:spPr>
      </p:pic>
    </p:spTree>
    <p:extLst>
      <p:ext uri="{BB962C8B-B14F-4D97-AF65-F5344CB8AC3E}">
        <p14:creationId xmlns:p14="http://schemas.microsoft.com/office/powerpoint/2010/main" val="4110145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0F1256B2-872D-4D76-99F5-99543414B5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812F7E-F790-D6A0-DCC5-F184FF0185FD}"/>
              </a:ext>
            </a:extLst>
          </p:cNvPr>
          <p:cNvSpPr>
            <a:spLocks noGrp="1"/>
          </p:cNvSpPr>
          <p:nvPr>
            <p:ph type="title"/>
          </p:nvPr>
        </p:nvSpPr>
        <p:spPr>
          <a:xfrm>
            <a:off x="0" y="0"/>
            <a:ext cx="12192000" cy="1325563"/>
          </a:xfrm>
          <a:solidFill>
            <a:srgbClr val="009383"/>
          </a:solidFill>
        </p:spPr>
        <p:txBody>
          <a:bodyPr>
            <a:normAutofit/>
          </a:bodyPr>
          <a:lstStyle/>
          <a:p>
            <a:pPr>
              <a:tabLst>
                <a:tab pos="355600" algn="l"/>
              </a:tabLst>
            </a:pPr>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Demandas</a:t>
            </a: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ordinarias</a:t>
            </a:r>
            <a:endPar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AB1EBD77-6B97-2F91-8D49-6A0099D160AB}"/>
              </a:ext>
            </a:extLst>
          </p:cNvPr>
          <p:cNvSpPr>
            <a:spLocks noGrp="1"/>
          </p:cNvSpPr>
          <p:nvPr>
            <p:ph idx="1"/>
          </p:nvPr>
        </p:nvSpPr>
        <p:spPr>
          <a:xfrm>
            <a:off x="212652" y="1531088"/>
            <a:ext cx="11674548" cy="5146159"/>
          </a:xfrm>
        </p:spPr>
        <p:txBody>
          <a:bodyPr numCol="1">
            <a:normAutofit/>
          </a:bodyPr>
          <a:lstStyle/>
          <a:p>
            <a:pPr lvl="2"/>
            <a:endParaRPr lang="ca-ES"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s-ES" b="1" dirty="0">
                <a:solidFill>
                  <a:schemeClr val="tx1">
                    <a:lumMod val="65000"/>
                    <a:lumOff val="35000"/>
                  </a:schemeClr>
                </a:solidFill>
              </a:rPr>
              <a:t>Documentación</a:t>
            </a:r>
          </a:p>
          <a:p>
            <a:pPr marL="457200" lvl="1" indent="0">
              <a:buNone/>
            </a:pPr>
            <a:endParaRPr lang="ca-ES" b="1" dirty="0">
              <a:latin typeface="Times" panose="02020603050405020304" pitchFamily="18" charset="0"/>
              <a:cs typeface="Times" panose="02020603050405020304" pitchFamily="18" charset="0"/>
            </a:endParaRPr>
          </a:p>
          <a:p>
            <a:pPr lvl="1"/>
            <a:endParaRPr lang="es-ES_tradnl" dirty="0"/>
          </a:p>
        </p:txBody>
      </p:sp>
      <p:pic>
        <p:nvPicPr>
          <p:cNvPr id="5" name="Marcador de contenido 3" descr="docu3.jpeg">
            <a:extLst>
              <a:ext uri="{FF2B5EF4-FFF2-40B4-BE49-F238E27FC236}">
                <a16:creationId xmlns:a16="http://schemas.microsoft.com/office/drawing/2014/main" id="{FF1FF164-EF03-8B4C-A96E-24DC3F947EFA}"/>
              </a:ext>
            </a:extLst>
          </p:cNvPr>
          <p:cNvPicPr>
            <a:picLocks noChangeAspect="1"/>
          </p:cNvPicPr>
          <p:nvPr/>
        </p:nvPicPr>
        <p:blipFill rotWithShape="1">
          <a:blip r:embed="rId2">
            <a:extLst>
              <a:ext uri="{28A0092B-C50C-407E-A947-70E740481C1C}">
                <a14:useLocalDpi xmlns:a14="http://schemas.microsoft.com/office/drawing/2010/main" val="0"/>
              </a:ext>
            </a:extLst>
          </a:blip>
          <a:srcRect l="-3644" r="1715" b="6029"/>
          <a:stretch/>
        </p:blipFill>
        <p:spPr>
          <a:xfrm>
            <a:off x="2387219" y="2384613"/>
            <a:ext cx="6451910" cy="4058119"/>
          </a:xfrm>
          <a:prstGeom prst="rect">
            <a:avLst/>
          </a:prstGeom>
        </p:spPr>
      </p:pic>
    </p:spTree>
    <p:extLst>
      <p:ext uri="{BB962C8B-B14F-4D97-AF65-F5344CB8AC3E}">
        <p14:creationId xmlns:p14="http://schemas.microsoft.com/office/powerpoint/2010/main" val="33305372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0F1256B2-872D-4D76-99F5-99543414B5B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F812F7E-F790-D6A0-DCC5-F184FF0185FD}"/>
              </a:ext>
            </a:extLst>
          </p:cNvPr>
          <p:cNvSpPr>
            <a:spLocks noGrp="1"/>
          </p:cNvSpPr>
          <p:nvPr>
            <p:ph type="title"/>
          </p:nvPr>
        </p:nvSpPr>
        <p:spPr>
          <a:xfrm>
            <a:off x="0" y="0"/>
            <a:ext cx="12192000" cy="1325563"/>
          </a:xfrm>
          <a:solidFill>
            <a:srgbClr val="009383"/>
          </a:solidFill>
        </p:spPr>
        <p:txBody>
          <a:bodyPr>
            <a:normAutofit/>
          </a:bodyPr>
          <a:lstStyle/>
          <a:p>
            <a:pPr>
              <a:tabLst>
                <a:tab pos="355600" algn="l"/>
              </a:tabLst>
            </a:pPr>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Demandas</a:t>
            </a:r>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 </a:t>
            </a:r>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ordinarias</a:t>
            </a:r>
            <a:endPar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3" name="Marcador de contenido 2">
            <a:extLst>
              <a:ext uri="{FF2B5EF4-FFF2-40B4-BE49-F238E27FC236}">
                <a16:creationId xmlns:a16="http://schemas.microsoft.com/office/drawing/2014/main" id="{AB1EBD77-6B97-2F91-8D49-6A0099D160AB}"/>
              </a:ext>
            </a:extLst>
          </p:cNvPr>
          <p:cNvSpPr>
            <a:spLocks noGrp="1"/>
          </p:cNvSpPr>
          <p:nvPr>
            <p:ph idx="1"/>
          </p:nvPr>
        </p:nvSpPr>
        <p:spPr>
          <a:xfrm>
            <a:off x="212652" y="1531088"/>
            <a:ext cx="11674548" cy="5146159"/>
          </a:xfrm>
        </p:spPr>
        <p:txBody>
          <a:bodyPr numCol="1">
            <a:normAutofit/>
          </a:bodyPr>
          <a:lstStyle/>
          <a:p>
            <a:pPr lvl="2"/>
            <a:endParaRPr lang="ca-ES" b="1" dirty="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endParaRPr>
          </a:p>
          <a:p>
            <a:pPr lvl="1"/>
            <a:r>
              <a:rPr lang="es-ES" b="1" dirty="0">
                <a:solidFill>
                  <a:schemeClr val="tx1">
                    <a:lumMod val="65000"/>
                    <a:lumOff val="35000"/>
                  </a:schemeClr>
                </a:solidFill>
              </a:rPr>
              <a:t>Documentación</a:t>
            </a:r>
          </a:p>
          <a:p>
            <a:pPr marL="457200" lvl="1" indent="0">
              <a:buNone/>
            </a:pPr>
            <a:endParaRPr lang="ca-ES" b="1" dirty="0">
              <a:latin typeface="Times" panose="02020603050405020304" pitchFamily="18" charset="0"/>
              <a:cs typeface="Times" panose="02020603050405020304" pitchFamily="18" charset="0"/>
            </a:endParaRPr>
          </a:p>
          <a:p>
            <a:pPr lvl="1"/>
            <a:endParaRPr lang="es-ES_tradnl" dirty="0"/>
          </a:p>
        </p:txBody>
      </p:sp>
      <p:pic>
        <p:nvPicPr>
          <p:cNvPr id="4" name="Imagen 5" descr="docu 4.jpeg">
            <a:extLst>
              <a:ext uri="{FF2B5EF4-FFF2-40B4-BE49-F238E27FC236}">
                <a16:creationId xmlns:a16="http://schemas.microsoft.com/office/drawing/2014/main" id="{36E400C4-83D1-974C-0A25-BA40F8C5FE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505" y="1531088"/>
            <a:ext cx="4423918" cy="4939553"/>
          </a:xfrm>
          <a:prstGeom prst="rect">
            <a:avLst/>
          </a:prstGeom>
        </p:spPr>
      </p:pic>
    </p:spTree>
    <p:extLst>
      <p:ext uri="{BB962C8B-B14F-4D97-AF65-F5344CB8AC3E}">
        <p14:creationId xmlns:p14="http://schemas.microsoft.com/office/powerpoint/2010/main" val="1734794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9383"/>
        </a:solidFill>
        <a:effectLst/>
      </p:bgPr>
    </p:bg>
    <p:spTree>
      <p:nvGrpSpPr>
        <p:cNvPr id="1" name=""/>
        <p:cNvGrpSpPr/>
        <p:nvPr/>
      </p:nvGrpSpPr>
      <p:grpSpPr>
        <a:xfrm>
          <a:off x="0" y="0"/>
          <a:ext cx="0" cy="0"/>
          <a:chOff x="0" y="0"/>
          <a:chExt cx="0" cy="0"/>
        </a:xfrm>
      </p:grpSpPr>
      <p:sp>
        <p:nvSpPr>
          <p:cNvPr id="6" name="5 Rectángulo"/>
          <p:cNvSpPr/>
          <p:nvPr/>
        </p:nvSpPr>
        <p:spPr>
          <a:xfrm>
            <a:off x="1050097" y="2044005"/>
            <a:ext cx="6096000" cy="1384995"/>
          </a:xfrm>
          <a:prstGeom prst="rect">
            <a:avLst/>
          </a:prstGeom>
        </p:spPr>
        <p:txBody>
          <a:bodyPr>
            <a:spAutoFit/>
          </a:bodyPr>
          <a:lstStyle/>
          <a:p>
            <a:r>
              <a:rPr lang="ca-ES" sz="2800" b="1" dirty="0">
                <a:solidFill>
                  <a:schemeClr val="bg1">
                    <a:lumMod val="95000"/>
                  </a:schemeClr>
                </a:solidFill>
              </a:rPr>
              <a:t>Muchas gracias</a:t>
            </a:r>
          </a:p>
          <a:p>
            <a:endParaRPr lang="ca-ES" sz="2800" b="1" dirty="0">
              <a:solidFill>
                <a:schemeClr val="bg1"/>
              </a:solidFill>
            </a:endParaRPr>
          </a:p>
          <a:p>
            <a:r>
              <a:rPr lang="ca-ES" sz="2800" b="1" dirty="0">
                <a:solidFill>
                  <a:schemeClr val="bg1"/>
                </a:solidFill>
              </a:rPr>
              <a:t>lapahdebarcelona@gmail.com</a:t>
            </a:r>
            <a:endParaRPr lang="ca-ES" sz="2800" dirty="0"/>
          </a:p>
        </p:txBody>
      </p:sp>
      <p:sp>
        <p:nvSpPr>
          <p:cNvPr id="4" name="Rectangle 3">
            <a:extLst>
              <a:ext uri="{FF2B5EF4-FFF2-40B4-BE49-F238E27FC236}">
                <a16:creationId xmlns:a16="http://schemas.microsoft.com/office/drawing/2014/main" id="{DBF82215-C6D8-A98B-0E01-7FED19A4AF61}"/>
              </a:ext>
            </a:extLst>
          </p:cNvPr>
          <p:cNvSpPr/>
          <p:nvPr/>
        </p:nvSpPr>
        <p:spPr>
          <a:xfrm>
            <a:off x="6596109" y="0"/>
            <a:ext cx="5595891" cy="6858000"/>
          </a:xfrm>
          <a:prstGeom prst="rect">
            <a:avLst/>
          </a:prstGeom>
          <a:solidFill>
            <a:srgbClr val="D8EACC"/>
          </a:solidFill>
          <a:ln>
            <a:solidFill>
              <a:srgbClr val="D8EA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pic>
        <p:nvPicPr>
          <p:cNvPr id="3" name="Picture 2" descr="A green house in water&#10;&#10;Description automatically generated">
            <a:extLst>
              <a:ext uri="{FF2B5EF4-FFF2-40B4-BE49-F238E27FC236}">
                <a16:creationId xmlns:a16="http://schemas.microsoft.com/office/drawing/2014/main" id="{B35830D9-4A88-C57C-ABA1-E6F15E9559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6084" y="1798078"/>
            <a:ext cx="3395940" cy="3047785"/>
          </a:xfrm>
          <a:prstGeom prst="rect">
            <a:avLst/>
          </a:prstGeom>
        </p:spPr>
      </p:pic>
    </p:spTree>
    <p:extLst>
      <p:ext uri="{BB962C8B-B14F-4D97-AF65-F5344CB8AC3E}">
        <p14:creationId xmlns:p14="http://schemas.microsoft.com/office/powerpoint/2010/main" val="1026099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0DAA980-C24C-AC90-F484-8CACE6D9C6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6BCA29C-D5A9-8EDF-BC96-0C4EEDCF4BB0}"/>
              </a:ext>
            </a:extLst>
          </p:cNvPr>
          <p:cNvSpPr>
            <a:spLocks noGrp="1"/>
          </p:cNvSpPr>
          <p:nvPr>
            <p:ph type="title"/>
          </p:nvPr>
        </p:nvSpPr>
        <p:spPr>
          <a:xfrm>
            <a:off x="0" y="0"/>
            <a:ext cx="12192000" cy="1325563"/>
          </a:xfrm>
          <a:solidFill>
            <a:srgbClr val="009383"/>
          </a:solidFill>
        </p:spPr>
        <p:txBody>
          <a:bodyPr>
            <a:normAutofit/>
          </a:bodyPr>
          <a:lstStyle/>
          <a:p>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Contexto</a:t>
            </a:r>
          </a:p>
        </p:txBody>
      </p:sp>
      <p:pic>
        <p:nvPicPr>
          <p:cNvPr id="6" name="object 12">
            <a:extLst>
              <a:ext uri="{FF2B5EF4-FFF2-40B4-BE49-F238E27FC236}">
                <a16:creationId xmlns:a16="http://schemas.microsoft.com/office/drawing/2014/main" id="{7DE4323B-1DCD-5B2C-9087-4C7DAB817EBC}"/>
              </a:ext>
            </a:extLst>
          </p:cNvPr>
          <p:cNvPicPr/>
          <p:nvPr/>
        </p:nvPicPr>
        <p:blipFill>
          <a:blip r:embed="rId2" cstate="print"/>
          <a:stretch>
            <a:fillRect/>
          </a:stretch>
        </p:blipFill>
        <p:spPr>
          <a:xfrm>
            <a:off x="562060" y="2222861"/>
            <a:ext cx="2562005" cy="2114545"/>
          </a:xfrm>
          <a:prstGeom prst="rect">
            <a:avLst/>
          </a:prstGeom>
        </p:spPr>
      </p:pic>
      <p:pic>
        <p:nvPicPr>
          <p:cNvPr id="7" name="object 11">
            <a:extLst>
              <a:ext uri="{FF2B5EF4-FFF2-40B4-BE49-F238E27FC236}">
                <a16:creationId xmlns:a16="http://schemas.microsoft.com/office/drawing/2014/main" id="{D7F64570-C0C0-90D7-6E78-7968C19B1165}"/>
              </a:ext>
            </a:extLst>
          </p:cNvPr>
          <p:cNvPicPr/>
          <p:nvPr/>
        </p:nvPicPr>
        <p:blipFill>
          <a:blip r:embed="rId3" cstate="print"/>
          <a:stretch>
            <a:fillRect/>
          </a:stretch>
        </p:blipFill>
        <p:spPr>
          <a:xfrm>
            <a:off x="3871262" y="3280133"/>
            <a:ext cx="3013703" cy="928693"/>
          </a:xfrm>
          <a:prstGeom prst="rect">
            <a:avLst/>
          </a:prstGeom>
        </p:spPr>
      </p:pic>
      <p:pic>
        <p:nvPicPr>
          <p:cNvPr id="8" name="object 5">
            <a:extLst>
              <a:ext uri="{FF2B5EF4-FFF2-40B4-BE49-F238E27FC236}">
                <a16:creationId xmlns:a16="http://schemas.microsoft.com/office/drawing/2014/main" id="{6E20ED9E-F907-98D7-CF62-769D6E210170}"/>
              </a:ext>
            </a:extLst>
          </p:cNvPr>
          <p:cNvPicPr/>
          <p:nvPr/>
        </p:nvPicPr>
        <p:blipFill>
          <a:blip r:embed="rId4" cstate="print"/>
          <a:stretch>
            <a:fillRect/>
          </a:stretch>
        </p:blipFill>
        <p:spPr>
          <a:xfrm>
            <a:off x="1175462" y="4499817"/>
            <a:ext cx="4179123" cy="1928825"/>
          </a:xfrm>
          <a:prstGeom prst="rect">
            <a:avLst/>
          </a:prstGeom>
        </p:spPr>
      </p:pic>
      <p:pic>
        <p:nvPicPr>
          <p:cNvPr id="9" name="object 3">
            <a:extLst>
              <a:ext uri="{FF2B5EF4-FFF2-40B4-BE49-F238E27FC236}">
                <a16:creationId xmlns:a16="http://schemas.microsoft.com/office/drawing/2014/main" id="{C6A658C1-979B-368B-5E99-B58E5DD6349E}"/>
              </a:ext>
            </a:extLst>
          </p:cNvPr>
          <p:cNvPicPr/>
          <p:nvPr/>
        </p:nvPicPr>
        <p:blipFill>
          <a:blip r:embed="rId5" cstate="print"/>
          <a:stretch>
            <a:fillRect/>
          </a:stretch>
        </p:blipFill>
        <p:spPr>
          <a:xfrm>
            <a:off x="7632162" y="1649904"/>
            <a:ext cx="3384376" cy="4778738"/>
          </a:xfrm>
          <a:prstGeom prst="rect">
            <a:avLst/>
          </a:prstGeom>
        </p:spPr>
      </p:pic>
    </p:spTree>
    <p:extLst>
      <p:ext uri="{BB962C8B-B14F-4D97-AF65-F5344CB8AC3E}">
        <p14:creationId xmlns:p14="http://schemas.microsoft.com/office/powerpoint/2010/main" val="3500107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0DAA980-C24C-AC90-F484-8CACE6D9C6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6BCA29C-D5A9-8EDF-BC96-0C4EEDCF4BB0}"/>
              </a:ext>
            </a:extLst>
          </p:cNvPr>
          <p:cNvSpPr>
            <a:spLocks noGrp="1"/>
          </p:cNvSpPr>
          <p:nvPr>
            <p:ph type="title"/>
          </p:nvPr>
        </p:nvSpPr>
        <p:spPr>
          <a:xfrm>
            <a:off x="0" y="0"/>
            <a:ext cx="12192000" cy="1325563"/>
          </a:xfrm>
          <a:solidFill>
            <a:srgbClr val="009383"/>
          </a:solidFill>
        </p:spPr>
        <p:txBody>
          <a:bodyPr>
            <a:normAutofit/>
          </a:bodyPr>
          <a:lstStyle/>
          <a:p>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Contexto</a:t>
            </a:r>
          </a:p>
        </p:txBody>
      </p:sp>
      <p:graphicFrame>
        <p:nvGraphicFramePr>
          <p:cNvPr id="3" name="Chart 2">
            <a:extLst>
              <a:ext uri="{FF2B5EF4-FFF2-40B4-BE49-F238E27FC236}">
                <a16:creationId xmlns:a16="http://schemas.microsoft.com/office/drawing/2014/main" id="{36B2651F-F42C-B586-4E19-7C5FA191BCC7}"/>
              </a:ext>
            </a:extLst>
          </p:cNvPr>
          <p:cNvGraphicFramePr/>
          <p:nvPr>
            <p:extLst>
              <p:ext uri="{D42A27DB-BD31-4B8C-83A1-F6EECF244321}">
                <p14:modId xmlns:p14="http://schemas.microsoft.com/office/powerpoint/2010/main" val="337643398"/>
              </p:ext>
            </p:extLst>
          </p:nvPr>
        </p:nvGraphicFramePr>
        <p:xfrm>
          <a:off x="2867369" y="1639062"/>
          <a:ext cx="6705601" cy="4365307"/>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DA4B3F18-2D42-A9B2-4615-64BC4B206C64}"/>
              </a:ext>
            </a:extLst>
          </p:cNvPr>
          <p:cNvSpPr txBox="1"/>
          <p:nvPr/>
        </p:nvSpPr>
        <p:spPr>
          <a:xfrm>
            <a:off x="7626096" y="5850480"/>
            <a:ext cx="2971800" cy="307777"/>
          </a:xfrm>
          <a:prstGeom prst="rect">
            <a:avLst/>
          </a:prstGeom>
          <a:noFill/>
        </p:spPr>
        <p:txBody>
          <a:bodyPr wrap="square" rtlCol="0">
            <a:spAutoFit/>
          </a:bodyPr>
          <a:lstStyle/>
          <a:p>
            <a:r>
              <a:rPr lang="ca-ES" sz="1400" dirty="0">
                <a:latin typeface="Arial" panose="020B0604020202020204" pitchFamily="34" charset="0"/>
                <a:cs typeface="Arial" panose="020B0604020202020204" pitchFamily="34" charset="0"/>
              </a:rPr>
              <a:t>Fuente: CGPJ (2024). </a:t>
            </a:r>
          </a:p>
        </p:txBody>
      </p:sp>
    </p:spTree>
    <p:extLst>
      <p:ext uri="{BB962C8B-B14F-4D97-AF65-F5344CB8AC3E}">
        <p14:creationId xmlns:p14="http://schemas.microsoft.com/office/powerpoint/2010/main" val="2300834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0DAA980-C24C-AC90-F484-8CACE6D9C6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6BCA29C-D5A9-8EDF-BC96-0C4EEDCF4BB0}"/>
              </a:ext>
            </a:extLst>
          </p:cNvPr>
          <p:cNvSpPr>
            <a:spLocks noGrp="1"/>
          </p:cNvSpPr>
          <p:nvPr>
            <p:ph type="title"/>
          </p:nvPr>
        </p:nvSpPr>
        <p:spPr>
          <a:xfrm>
            <a:off x="0" y="0"/>
            <a:ext cx="12192000" cy="1325563"/>
          </a:xfrm>
          <a:solidFill>
            <a:srgbClr val="009383"/>
          </a:solidFill>
        </p:spPr>
        <p:txBody>
          <a:bodyPr>
            <a:normAutofit/>
          </a:bodyPr>
          <a:lstStyle/>
          <a:p>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Contexto</a:t>
            </a:r>
          </a:p>
        </p:txBody>
      </p:sp>
      <p:sp>
        <p:nvSpPr>
          <p:cNvPr id="4" name="TextBox 3">
            <a:extLst>
              <a:ext uri="{FF2B5EF4-FFF2-40B4-BE49-F238E27FC236}">
                <a16:creationId xmlns:a16="http://schemas.microsoft.com/office/drawing/2014/main" id="{DA4B3F18-2D42-A9B2-4615-64BC4B206C64}"/>
              </a:ext>
            </a:extLst>
          </p:cNvPr>
          <p:cNvSpPr txBox="1"/>
          <p:nvPr/>
        </p:nvSpPr>
        <p:spPr>
          <a:xfrm>
            <a:off x="7626096" y="5850480"/>
            <a:ext cx="2971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Fuente: CGPJ (2024). </a:t>
            </a:r>
          </a:p>
        </p:txBody>
      </p:sp>
      <p:graphicFrame>
        <p:nvGraphicFramePr>
          <p:cNvPr id="5" name="Chart 4">
            <a:extLst>
              <a:ext uri="{FF2B5EF4-FFF2-40B4-BE49-F238E27FC236}">
                <a16:creationId xmlns:a16="http://schemas.microsoft.com/office/drawing/2014/main" id="{7F7F72BC-90A9-62F9-B7BB-2382A0417373}"/>
              </a:ext>
            </a:extLst>
          </p:cNvPr>
          <p:cNvGraphicFramePr/>
          <p:nvPr>
            <p:extLst>
              <p:ext uri="{D42A27DB-BD31-4B8C-83A1-F6EECF244321}">
                <p14:modId xmlns:p14="http://schemas.microsoft.com/office/powerpoint/2010/main" val="3876559362"/>
              </p:ext>
            </p:extLst>
          </p:nvPr>
        </p:nvGraphicFramePr>
        <p:xfrm>
          <a:off x="3124200" y="1987820"/>
          <a:ext cx="6906768" cy="38626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63300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7196C98-BA0E-0F5A-8117-82CCC62EAE4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BA7FBD5-D022-793F-3B10-E04AD509E9C4}"/>
              </a:ext>
            </a:extLst>
          </p:cNvPr>
          <p:cNvSpPr>
            <a:spLocks noGrp="1"/>
          </p:cNvSpPr>
          <p:nvPr>
            <p:ph type="title"/>
          </p:nvPr>
        </p:nvSpPr>
        <p:spPr>
          <a:xfrm>
            <a:off x="0" y="0"/>
            <a:ext cx="12192000" cy="1325563"/>
          </a:xfrm>
          <a:solidFill>
            <a:srgbClr val="009383"/>
          </a:solidFill>
        </p:spPr>
        <p:txBody>
          <a:bodyPr>
            <a:normAutofit/>
          </a:bodyPr>
          <a:lstStyle/>
          <a:p>
            <a:r>
              <a:rPr lang="ca-ES" sz="3600" b="1" dirty="0" err="1">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Contexto</a:t>
            </a:r>
            <a:endPar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sp>
        <p:nvSpPr>
          <p:cNvPr id="7" name="9 CuadroTexto">
            <a:extLst>
              <a:ext uri="{FF2B5EF4-FFF2-40B4-BE49-F238E27FC236}">
                <a16:creationId xmlns:a16="http://schemas.microsoft.com/office/drawing/2014/main" id="{162960D4-D4A2-5107-707F-BBC758F342AF}"/>
              </a:ext>
            </a:extLst>
          </p:cNvPr>
          <p:cNvSpPr txBox="1"/>
          <p:nvPr/>
        </p:nvSpPr>
        <p:spPr>
          <a:xfrm>
            <a:off x="7321724" y="6355113"/>
            <a:ext cx="2880320"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050" b="1" i="0" u="none" strike="noStrike" kern="1200" cap="none" spc="0" normalizeH="0" baseline="0" noProof="0" dirty="0">
                <a:ln>
                  <a:noFill/>
                </a:ln>
                <a:solidFill>
                  <a:prstClr val="black">
                    <a:lumMod val="50000"/>
                    <a:lumOff val="50000"/>
                  </a:prstClr>
                </a:solidFill>
                <a:effectLst/>
                <a:uLnTx/>
                <a:uFillTx/>
                <a:latin typeface="Asap"/>
                <a:ea typeface="+mn-ea"/>
                <a:cs typeface="+mn-cs"/>
              </a:rPr>
              <a:t>Font: </a:t>
            </a:r>
            <a:r>
              <a:rPr kumimoji="0" lang="ca-ES" sz="1050" b="1" i="0" u="none" strike="noStrike" kern="1200" cap="none" spc="0" normalizeH="0" baseline="0" noProof="0" dirty="0" err="1">
                <a:ln>
                  <a:noFill/>
                </a:ln>
                <a:solidFill>
                  <a:prstClr val="black">
                    <a:lumMod val="50000"/>
                    <a:lumOff val="50000"/>
                  </a:prstClr>
                </a:solidFill>
                <a:effectLst/>
                <a:uLnTx/>
                <a:uFillTx/>
                <a:latin typeface="Asap"/>
                <a:ea typeface="+mn-ea"/>
                <a:cs typeface="+mn-cs"/>
              </a:rPr>
              <a:t>elaboración</a:t>
            </a:r>
            <a:r>
              <a:rPr kumimoji="0" lang="ca-ES" sz="1050" b="1" i="0" u="none" strike="noStrike" kern="1200" cap="none" spc="0" normalizeH="0" baseline="0" noProof="0" dirty="0">
                <a:ln>
                  <a:noFill/>
                </a:ln>
                <a:solidFill>
                  <a:prstClr val="black">
                    <a:lumMod val="50000"/>
                    <a:lumOff val="50000"/>
                  </a:prstClr>
                </a:solidFill>
                <a:effectLst/>
                <a:uLnTx/>
                <a:uFillTx/>
                <a:latin typeface="Asap"/>
                <a:ea typeface="+mn-ea"/>
                <a:cs typeface="+mn-cs"/>
              </a:rPr>
              <a:t> </a:t>
            </a:r>
            <a:r>
              <a:rPr kumimoji="0" lang="ca-ES" sz="1050" b="1" i="0" u="none" strike="noStrike" kern="1200" cap="none" spc="0" normalizeH="0" baseline="0" noProof="0" dirty="0" err="1">
                <a:ln>
                  <a:noFill/>
                </a:ln>
                <a:solidFill>
                  <a:prstClr val="black">
                    <a:lumMod val="50000"/>
                    <a:lumOff val="50000"/>
                  </a:prstClr>
                </a:solidFill>
                <a:effectLst/>
                <a:uLnTx/>
                <a:uFillTx/>
                <a:latin typeface="Asap"/>
                <a:ea typeface="+mn-ea"/>
                <a:cs typeface="+mn-cs"/>
              </a:rPr>
              <a:t>pr</a:t>
            </a:r>
            <a:r>
              <a:rPr lang="ca-ES" sz="1050" b="1" dirty="0">
                <a:solidFill>
                  <a:prstClr val="black">
                    <a:lumMod val="50000"/>
                    <a:lumOff val="50000"/>
                  </a:prstClr>
                </a:solidFill>
                <a:latin typeface="Asap"/>
              </a:rPr>
              <a:t>o</a:t>
            </a:r>
            <a:r>
              <a:rPr kumimoji="0" lang="ca-ES" sz="1050" b="1" i="0" u="none" strike="noStrike" kern="1200" cap="none" spc="0" normalizeH="0" baseline="0" noProof="0" dirty="0">
                <a:ln>
                  <a:noFill/>
                </a:ln>
                <a:solidFill>
                  <a:prstClr val="black">
                    <a:lumMod val="50000"/>
                    <a:lumOff val="50000"/>
                  </a:prstClr>
                </a:solidFill>
                <a:effectLst/>
                <a:uLnTx/>
                <a:uFillTx/>
                <a:latin typeface="Asap"/>
                <a:ea typeface="+mn-ea"/>
                <a:cs typeface="+mn-cs"/>
              </a:rPr>
              <a:t>pia, </a:t>
            </a:r>
            <a:r>
              <a:rPr kumimoji="0" lang="ca-ES" sz="1050" b="1" i="0" u="none" strike="noStrike" kern="1200" cap="none" spc="0" normalizeH="0" baseline="0" noProof="0" dirty="0" err="1">
                <a:ln>
                  <a:noFill/>
                </a:ln>
                <a:solidFill>
                  <a:prstClr val="black">
                    <a:lumMod val="50000"/>
                    <a:lumOff val="50000"/>
                  </a:prstClr>
                </a:solidFill>
                <a:effectLst/>
                <a:uLnTx/>
                <a:uFillTx/>
                <a:latin typeface="Asap"/>
                <a:ea typeface="+mn-ea"/>
                <a:cs typeface="+mn-cs"/>
              </a:rPr>
              <a:t>fuente</a:t>
            </a:r>
            <a:r>
              <a:rPr kumimoji="0" lang="ca-ES" sz="1050" b="1" i="0" u="none" strike="noStrike" kern="1200" cap="none" spc="0" normalizeH="0" baseline="0" noProof="0" dirty="0">
                <a:ln>
                  <a:noFill/>
                </a:ln>
                <a:solidFill>
                  <a:prstClr val="black">
                    <a:lumMod val="50000"/>
                    <a:lumOff val="50000"/>
                  </a:prstClr>
                </a:solidFill>
                <a:effectLst/>
                <a:uLnTx/>
                <a:uFillTx/>
                <a:latin typeface="Asap"/>
                <a:ea typeface="+mn-ea"/>
                <a:cs typeface="+mn-cs"/>
              </a:rPr>
              <a:t> MITMA.</a:t>
            </a:r>
          </a:p>
        </p:txBody>
      </p:sp>
      <p:graphicFrame>
        <p:nvGraphicFramePr>
          <p:cNvPr id="3" name="10 Gráfico">
            <a:extLst>
              <a:ext uri="{FF2B5EF4-FFF2-40B4-BE49-F238E27FC236}">
                <a16:creationId xmlns:a16="http://schemas.microsoft.com/office/drawing/2014/main" id="{A02838B4-20CF-DFA6-2EDD-A03AE9E12434}"/>
              </a:ext>
            </a:extLst>
          </p:cNvPr>
          <p:cNvGraphicFramePr/>
          <p:nvPr>
            <p:extLst>
              <p:ext uri="{D42A27DB-BD31-4B8C-83A1-F6EECF244321}">
                <p14:modId xmlns:p14="http://schemas.microsoft.com/office/powerpoint/2010/main" val="2260893072"/>
              </p:ext>
            </p:extLst>
          </p:nvPr>
        </p:nvGraphicFramePr>
        <p:xfrm>
          <a:off x="2315580" y="1416968"/>
          <a:ext cx="7560840" cy="44644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58907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0DAA980-C24C-AC90-F484-8CACE6D9C6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6BCA29C-D5A9-8EDF-BC96-0C4EEDCF4BB0}"/>
              </a:ext>
            </a:extLst>
          </p:cNvPr>
          <p:cNvSpPr>
            <a:spLocks noGrp="1"/>
          </p:cNvSpPr>
          <p:nvPr>
            <p:ph type="title"/>
          </p:nvPr>
        </p:nvSpPr>
        <p:spPr>
          <a:xfrm>
            <a:off x="0" y="0"/>
            <a:ext cx="12192000" cy="1325563"/>
          </a:xfrm>
          <a:solidFill>
            <a:srgbClr val="009383"/>
          </a:solidFill>
        </p:spPr>
        <p:txBody>
          <a:bodyPr>
            <a:normAutofit/>
          </a:bodyPr>
          <a:lstStyle/>
          <a:p>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Contexto</a:t>
            </a:r>
          </a:p>
        </p:txBody>
      </p:sp>
      <p:pic>
        <p:nvPicPr>
          <p:cNvPr id="6" name="Picture 5" descr="A document with black text&#10;&#10;Description automatically generated">
            <a:extLst>
              <a:ext uri="{FF2B5EF4-FFF2-40B4-BE49-F238E27FC236}">
                <a16:creationId xmlns:a16="http://schemas.microsoft.com/office/drawing/2014/main" id="{200856B7-2180-8FA2-1D76-E759B9571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674" y="3085118"/>
            <a:ext cx="3798523" cy="2158366"/>
          </a:xfrm>
          <a:prstGeom prst="rect">
            <a:avLst/>
          </a:prstGeom>
        </p:spPr>
      </p:pic>
      <p:pic>
        <p:nvPicPr>
          <p:cNvPr id="8" name="Picture 7" descr="A document with text and a black text&#10;&#10;Description automatically generated">
            <a:extLst>
              <a:ext uri="{FF2B5EF4-FFF2-40B4-BE49-F238E27FC236}">
                <a16:creationId xmlns:a16="http://schemas.microsoft.com/office/drawing/2014/main" id="{3179B96C-904F-DC36-A7EE-52CF8AABD1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5067" y="3429000"/>
            <a:ext cx="3172091" cy="2039494"/>
          </a:xfrm>
          <a:prstGeom prst="rect">
            <a:avLst/>
          </a:prstGeom>
        </p:spPr>
      </p:pic>
      <p:pic>
        <p:nvPicPr>
          <p:cNvPr id="9" name="Imagen 7" descr="Un grupo de personas sentadas en una banca de madera&#10;&#10;Descripción generada automáticamente con confianza media">
            <a:extLst>
              <a:ext uri="{FF2B5EF4-FFF2-40B4-BE49-F238E27FC236}">
                <a16:creationId xmlns:a16="http://schemas.microsoft.com/office/drawing/2014/main" id="{E99DD10D-9281-A08B-1E32-E10D12BEA0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3274" y="4164301"/>
            <a:ext cx="2939531" cy="2187210"/>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0C71A81B-C030-C467-DADE-2FA58A5348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09233" y="2022497"/>
            <a:ext cx="3805965" cy="1872877"/>
          </a:xfrm>
          <a:prstGeom prst="rect">
            <a:avLst/>
          </a:prstGeom>
        </p:spPr>
      </p:pic>
      <p:sp>
        <p:nvSpPr>
          <p:cNvPr id="12" name="TextBox 11">
            <a:extLst>
              <a:ext uri="{FF2B5EF4-FFF2-40B4-BE49-F238E27FC236}">
                <a16:creationId xmlns:a16="http://schemas.microsoft.com/office/drawing/2014/main" id="{5FEF83A7-857D-8632-91D0-D15625A91DC4}"/>
              </a:ext>
            </a:extLst>
          </p:cNvPr>
          <p:cNvSpPr txBox="1"/>
          <p:nvPr/>
        </p:nvSpPr>
        <p:spPr>
          <a:xfrm>
            <a:off x="1690014" y="2567784"/>
            <a:ext cx="2971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2012</a:t>
            </a:r>
          </a:p>
        </p:txBody>
      </p:sp>
      <p:sp>
        <p:nvSpPr>
          <p:cNvPr id="13" name="TextBox 12">
            <a:extLst>
              <a:ext uri="{FF2B5EF4-FFF2-40B4-BE49-F238E27FC236}">
                <a16:creationId xmlns:a16="http://schemas.microsoft.com/office/drawing/2014/main" id="{49C52602-60C6-C21F-47E1-B149F0DD4F57}"/>
              </a:ext>
            </a:extLst>
          </p:cNvPr>
          <p:cNvSpPr txBox="1"/>
          <p:nvPr/>
        </p:nvSpPr>
        <p:spPr>
          <a:xfrm>
            <a:off x="9430171" y="2651159"/>
            <a:ext cx="2971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2018</a:t>
            </a:r>
          </a:p>
        </p:txBody>
      </p:sp>
      <p:sp>
        <p:nvSpPr>
          <p:cNvPr id="14" name="TextBox 13">
            <a:extLst>
              <a:ext uri="{FF2B5EF4-FFF2-40B4-BE49-F238E27FC236}">
                <a16:creationId xmlns:a16="http://schemas.microsoft.com/office/drawing/2014/main" id="{86F56398-11F0-526E-05F7-9A12F563F659}"/>
              </a:ext>
            </a:extLst>
          </p:cNvPr>
          <p:cNvSpPr txBox="1"/>
          <p:nvPr/>
        </p:nvSpPr>
        <p:spPr>
          <a:xfrm>
            <a:off x="5879251" y="1526695"/>
            <a:ext cx="2971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2015</a:t>
            </a:r>
          </a:p>
        </p:txBody>
      </p:sp>
      <p:sp>
        <p:nvSpPr>
          <p:cNvPr id="3" name="QuadreDeText 2">
            <a:extLst>
              <a:ext uri="{FF2B5EF4-FFF2-40B4-BE49-F238E27FC236}">
                <a16:creationId xmlns:a16="http://schemas.microsoft.com/office/drawing/2014/main" id="{9EF0F102-4048-BE2B-E866-CEDD2FDE927A}"/>
              </a:ext>
            </a:extLst>
          </p:cNvPr>
          <p:cNvSpPr txBox="1"/>
          <p:nvPr/>
        </p:nvSpPr>
        <p:spPr>
          <a:xfrm>
            <a:off x="1362974" y="6469335"/>
            <a:ext cx="2234241" cy="307777"/>
          </a:xfrm>
          <a:prstGeom prst="rect">
            <a:avLst/>
          </a:prstGeom>
          <a:noFill/>
        </p:spPr>
        <p:txBody>
          <a:bodyPr wrap="square" rtlCol="0">
            <a:spAutoFit/>
          </a:bodyPr>
          <a:lstStyle/>
          <a:p>
            <a:r>
              <a:rPr lang="ca-ES" sz="1400" dirty="0">
                <a:latin typeface="Open Sans" panose="020B0606030504020204" pitchFamily="34" charset="0"/>
                <a:ea typeface="Open Sans" panose="020B0606030504020204" pitchFamily="34" charset="0"/>
                <a:cs typeface="Open Sans" panose="020B0606030504020204" pitchFamily="34" charset="0"/>
              </a:rPr>
              <a:t>1.500.000 de </a:t>
            </a:r>
            <a:r>
              <a:rPr lang="ca-ES" sz="1400" dirty="0" err="1">
                <a:latin typeface="Open Sans" panose="020B0606030504020204" pitchFamily="34" charset="0"/>
                <a:ea typeface="Open Sans" panose="020B0606030504020204" pitchFamily="34" charset="0"/>
                <a:cs typeface="Open Sans" panose="020B0606030504020204" pitchFamily="34" charset="0"/>
              </a:rPr>
              <a:t>firmas</a:t>
            </a:r>
            <a:endParaRPr lang="ca-ES" sz="1400"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QuadreDeText 3">
            <a:extLst>
              <a:ext uri="{FF2B5EF4-FFF2-40B4-BE49-F238E27FC236}">
                <a16:creationId xmlns:a16="http://schemas.microsoft.com/office/drawing/2014/main" id="{00829492-C832-DE97-2775-DC41E1B56C7E}"/>
              </a:ext>
            </a:extLst>
          </p:cNvPr>
          <p:cNvSpPr txBox="1"/>
          <p:nvPr/>
        </p:nvSpPr>
        <p:spPr>
          <a:xfrm>
            <a:off x="5571140" y="6510603"/>
            <a:ext cx="2234241" cy="307777"/>
          </a:xfrm>
          <a:prstGeom prst="rect">
            <a:avLst/>
          </a:prstGeom>
          <a:noFill/>
        </p:spPr>
        <p:txBody>
          <a:bodyPr wrap="square" rtlCol="0">
            <a:spAutoFit/>
          </a:bodyPr>
          <a:lstStyle/>
          <a:p>
            <a:r>
              <a:rPr lang="ca-ES" sz="1400" dirty="0">
                <a:latin typeface="Open Sans" panose="020B0606030504020204" pitchFamily="34" charset="0"/>
                <a:ea typeface="Open Sans" panose="020B0606030504020204" pitchFamily="34" charset="0"/>
                <a:cs typeface="Open Sans" panose="020B0606030504020204" pitchFamily="34" charset="0"/>
              </a:rPr>
              <a:t>1.43.380 de </a:t>
            </a:r>
            <a:r>
              <a:rPr lang="ca-ES" sz="1400" dirty="0" err="1">
                <a:latin typeface="Open Sans" panose="020B0606030504020204" pitchFamily="34" charset="0"/>
                <a:ea typeface="Open Sans" panose="020B0606030504020204" pitchFamily="34" charset="0"/>
                <a:cs typeface="Open Sans" panose="020B0606030504020204" pitchFamily="34" charset="0"/>
              </a:rPr>
              <a:t>firmas</a:t>
            </a:r>
            <a:endParaRPr lang="ca-ES" sz="14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89324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a:extLst>
            <a:ext uri="{FF2B5EF4-FFF2-40B4-BE49-F238E27FC236}">
              <a16:creationId xmlns:a16="http://schemas.microsoft.com/office/drawing/2014/main" id="{F0DAA980-C24C-AC90-F484-8CACE6D9C61B}"/>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6BCA29C-D5A9-8EDF-BC96-0C4EEDCF4BB0}"/>
              </a:ext>
            </a:extLst>
          </p:cNvPr>
          <p:cNvSpPr>
            <a:spLocks noGrp="1"/>
          </p:cNvSpPr>
          <p:nvPr>
            <p:ph type="title"/>
          </p:nvPr>
        </p:nvSpPr>
        <p:spPr>
          <a:xfrm>
            <a:off x="0" y="0"/>
            <a:ext cx="12192000" cy="1325563"/>
          </a:xfrm>
          <a:solidFill>
            <a:srgbClr val="009383"/>
          </a:solidFill>
        </p:spPr>
        <p:txBody>
          <a:bodyPr>
            <a:normAutofit/>
          </a:bodyPr>
          <a:lstStyle/>
          <a:p>
            <a:r>
              <a:rPr lang="ca-ES" sz="36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rPr>
              <a:t>Contexto</a:t>
            </a:r>
          </a:p>
        </p:txBody>
      </p:sp>
      <p:pic>
        <p:nvPicPr>
          <p:cNvPr id="11" name="Picture 10" descr="A screenshot of a computer&#10;&#10;Description automatically generated">
            <a:extLst>
              <a:ext uri="{FF2B5EF4-FFF2-40B4-BE49-F238E27FC236}">
                <a16:creationId xmlns:a16="http://schemas.microsoft.com/office/drawing/2014/main" id="{0C71A81B-C030-C467-DADE-2FA58A5348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4931" y="3916161"/>
            <a:ext cx="3805965" cy="1872877"/>
          </a:xfrm>
          <a:prstGeom prst="rect">
            <a:avLst/>
          </a:prstGeom>
        </p:spPr>
      </p:pic>
      <p:sp>
        <p:nvSpPr>
          <p:cNvPr id="14" name="TextBox 13">
            <a:extLst>
              <a:ext uri="{FF2B5EF4-FFF2-40B4-BE49-F238E27FC236}">
                <a16:creationId xmlns:a16="http://schemas.microsoft.com/office/drawing/2014/main" id="{86F56398-11F0-526E-05F7-9A12F563F659}"/>
              </a:ext>
            </a:extLst>
          </p:cNvPr>
          <p:cNvSpPr txBox="1"/>
          <p:nvPr/>
        </p:nvSpPr>
        <p:spPr>
          <a:xfrm>
            <a:off x="2333794" y="3121222"/>
            <a:ext cx="2971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2015</a:t>
            </a:r>
          </a:p>
        </p:txBody>
      </p:sp>
      <p:sp>
        <p:nvSpPr>
          <p:cNvPr id="5" name="TextBox 13">
            <a:extLst>
              <a:ext uri="{FF2B5EF4-FFF2-40B4-BE49-F238E27FC236}">
                <a16:creationId xmlns:a16="http://schemas.microsoft.com/office/drawing/2014/main" id="{364F6595-879A-7DDC-6B8F-90D815100AF5}"/>
              </a:ext>
            </a:extLst>
          </p:cNvPr>
          <p:cNvSpPr txBox="1"/>
          <p:nvPr/>
        </p:nvSpPr>
        <p:spPr>
          <a:xfrm>
            <a:off x="8766225" y="3121223"/>
            <a:ext cx="29718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a-E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2015</a:t>
            </a:r>
          </a:p>
        </p:txBody>
      </p:sp>
      <p:pic>
        <p:nvPicPr>
          <p:cNvPr id="10" name="Imatge 9" descr="Imatge que conté text, captura de pantalla, Font, disseny&#10;&#10;Descripció generada automàticament">
            <a:extLst>
              <a:ext uri="{FF2B5EF4-FFF2-40B4-BE49-F238E27FC236}">
                <a16:creationId xmlns:a16="http://schemas.microsoft.com/office/drawing/2014/main" id="{440FDF51-214F-5AEA-084B-CB22BFD2FD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7795" y="3588588"/>
            <a:ext cx="4726108" cy="2923779"/>
          </a:xfrm>
          <a:prstGeom prst="rect">
            <a:avLst/>
          </a:prstGeom>
        </p:spPr>
      </p:pic>
      <p:pic>
        <p:nvPicPr>
          <p:cNvPr id="16" name="Imatge 15" descr="Imatge que conté text, Font, captura de pantalla&#10;&#10;Descripció generada automàticament">
            <a:extLst>
              <a:ext uri="{FF2B5EF4-FFF2-40B4-BE49-F238E27FC236}">
                <a16:creationId xmlns:a16="http://schemas.microsoft.com/office/drawing/2014/main" id="{2C107D3E-9A91-B5F8-72D8-E9076E691C2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1013" y="1590793"/>
            <a:ext cx="4349974" cy="1530429"/>
          </a:xfrm>
          <a:prstGeom prst="rect">
            <a:avLst/>
          </a:prstGeom>
        </p:spPr>
      </p:pic>
    </p:spTree>
    <p:extLst>
      <p:ext uri="{BB962C8B-B14F-4D97-AF65-F5344CB8AC3E}">
        <p14:creationId xmlns:p14="http://schemas.microsoft.com/office/powerpoint/2010/main" val="91016332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2085</TotalTime>
  <Words>1925</Words>
  <Application>Microsoft Office PowerPoint</Application>
  <PresentationFormat>Pantalla panoràmica</PresentationFormat>
  <Paragraphs>276</Paragraphs>
  <Slides>37</Slides>
  <Notes>0</Notes>
  <HiddenSlides>0</HiddenSlides>
  <MMClips>0</MMClips>
  <ScaleCrop>false</ScaleCrop>
  <HeadingPairs>
    <vt:vector size="6" baseType="variant">
      <vt:variant>
        <vt:lpstr>Tipus de lletra utilitzats</vt:lpstr>
      </vt:variant>
      <vt:variant>
        <vt:i4>8</vt:i4>
      </vt:variant>
      <vt:variant>
        <vt:lpstr>Tema</vt:lpstr>
      </vt:variant>
      <vt:variant>
        <vt:i4>3</vt:i4>
      </vt:variant>
      <vt:variant>
        <vt:lpstr>Títols de les diapositives</vt:lpstr>
      </vt:variant>
      <vt:variant>
        <vt:i4>37</vt:i4>
      </vt:variant>
    </vt:vector>
  </HeadingPairs>
  <TitlesOfParts>
    <vt:vector size="48" baseType="lpstr">
      <vt:lpstr>Aptos</vt:lpstr>
      <vt:lpstr>Arial</vt:lpstr>
      <vt:lpstr>Asap</vt:lpstr>
      <vt:lpstr>Calibri</vt:lpstr>
      <vt:lpstr>Calibri Light</vt:lpstr>
      <vt:lpstr>Courier New</vt:lpstr>
      <vt:lpstr>Open Sans</vt:lpstr>
      <vt:lpstr>Times</vt:lpstr>
      <vt:lpstr>Tema de Office</vt:lpstr>
      <vt:lpstr>1_Tema de Office</vt:lpstr>
      <vt:lpstr>2_Tema de Office</vt:lpstr>
      <vt:lpstr>Presentació del PowerPoint</vt:lpstr>
      <vt:lpstr>Índice</vt:lpstr>
      <vt:lpstr>Presentació del PowerPoint</vt:lpstr>
      <vt:lpstr>Contexto</vt:lpstr>
      <vt:lpstr>Contexto</vt:lpstr>
      <vt:lpstr>Contexto</vt:lpstr>
      <vt:lpstr>Contexto</vt:lpstr>
      <vt:lpstr>Contexto</vt:lpstr>
      <vt:lpstr>Contexto</vt:lpstr>
      <vt:lpstr>Contexto</vt:lpstr>
      <vt:lpstr>Contexto</vt:lpstr>
      <vt:lpstr>Contexto</vt:lpstr>
      <vt:lpstr>Contexto</vt:lpstr>
      <vt:lpstr>Contexto</vt:lpstr>
      <vt:lpstr>Contexto</vt:lpstr>
      <vt:lpstr>Contexto</vt:lpstr>
      <vt:lpstr>Contexto</vt:lpstr>
      <vt:lpstr>Contexto</vt:lpstr>
      <vt:lpstr>Presentació del PowerPoint</vt:lpstr>
      <vt:lpstr>Ley 24/2015</vt:lpstr>
      <vt:lpstr> Ley 24/2015</vt:lpstr>
      <vt:lpstr> Ley 24/2015</vt:lpstr>
      <vt:lpstr> Ley 24/2015</vt:lpstr>
      <vt:lpstr> Ley 24/2015</vt:lpstr>
      <vt:lpstr> Ley 24/2015</vt:lpstr>
      <vt:lpstr> Ley 24/2015</vt:lpstr>
      <vt:lpstr>  Protecció contra els desnonaments.             Llei 24/2015</vt:lpstr>
      <vt:lpstr>Ley 24/2015</vt:lpstr>
      <vt:lpstr>Ley 24/2015</vt:lpstr>
      <vt:lpstr>Presentació del PowerPoint</vt:lpstr>
      <vt:lpstr>Demanda ordinaria</vt:lpstr>
      <vt:lpstr>Demandas ordinarias</vt:lpstr>
      <vt:lpstr>Demandas ordinarias</vt:lpstr>
      <vt:lpstr>Demandas ordinarias</vt:lpstr>
      <vt:lpstr>Demandas ordinarias</vt:lpstr>
      <vt:lpstr>Demandas ordinarias</vt:lpstr>
      <vt:lpstr>Presentació del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ruiz díaz</dc:creator>
  <cp:lastModifiedBy>Comunicació Observatori DESC</cp:lastModifiedBy>
  <cp:revision>72</cp:revision>
  <dcterms:created xsi:type="dcterms:W3CDTF">2021-04-06T18:29:55Z</dcterms:created>
  <dcterms:modified xsi:type="dcterms:W3CDTF">2024-09-26T18:06:55Z</dcterms:modified>
</cp:coreProperties>
</file>